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6.svg" ContentType="image/svg+xml"/>
  <Override PartName="/ppt/media/image8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notesMasterIdLst>
    <p:notesMasterId r:id="rId12"/>
  </p:notesMasterIdLst>
  <p:sldIdLst>
    <p:sldId id="256" r:id="rId4"/>
    <p:sldId id="258" r:id="rId5"/>
    <p:sldId id="259" r:id="rId6"/>
    <p:sldId id="262" r:id="rId7"/>
    <p:sldId id="307" r:id="rId8"/>
    <p:sldId id="265" r:id="rId9"/>
    <p:sldId id="308" r:id="rId10"/>
    <p:sldId id="261" r:id="rId11"/>
    <p:sldId id="309" r:id="rId13"/>
    <p:sldId id="310" r:id="rId14"/>
    <p:sldId id="312" r:id="rId15"/>
    <p:sldId id="313" r:id="rId16"/>
    <p:sldId id="314" r:id="rId17"/>
    <p:sldId id="315" r:id="rId18"/>
    <p:sldId id="316" r:id="rId19"/>
    <p:sldId id="317" r:id="rId20"/>
    <p:sldId id="264" r:id="rId21"/>
    <p:sldId id="318" r:id="rId22"/>
    <p:sldId id="319" r:id="rId23"/>
    <p:sldId id="320" r:id="rId24"/>
    <p:sldId id="321" r:id="rId25"/>
    <p:sldId id="322" r:id="rId26"/>
    <p:sldId id="263" r:id="rId27"/>
    <p:sldId id="323" r:id="rId28"/>
    <p:sldId id="271" r:id="rId29"/>
    <p:sldId id="324" r:id="rId30"/>
    <p:sldId id="325" r:id="rId31"/>
    <p:sldId id="326" r:id="rId32"/>
    <p:sldId id="327" r:id="rId33"/>
    <p:sldId id="328" r:id="rId34"/>
    <p:sldId id="329" r:id="rId35"/>
    <p:sldId id="272" r:id="rId36"/>
    <p:sldId id="330" r:id="rId37"/>
    <p:sldId id="331" r:id="rId38"/>
    <p:sldId id="332" r:id="rId39"/>
    <p:sldId id="333" r:id="rId40"/>
    <p:sldId id="334" r:id="rId41"/>
    <p:sldId id="276" r:id="rId42"/>
    <p:sldId id="335" r:id="rId43"/>
    <p:sldId id="336" r:id="rId44"/>
    <p:sldId id="337" r:id="rId45"/>
    <p:sldId id="267" r:id="rId46"/>
    <p:sldId id="339" r:id="rId47"/>
    <p:sldId id="266" r:id="rId48"/>
    <p:sldId id="340" r:id="rId49"/>
    <p:sldId id="341" r:id="rId50"/>
    <p:sldId id="342" r:id="rId51"/>
    <p:sldId id="343" r:id="rId52"/>
    <p:sldId id="275" r:id="rId53"/>
    <p:sldId id="345" r:id="rId54"/>
    <p:sldId id="346" r:id="rId55"/>
    <p:sldId id="347" r:id="rId56"/>
    <p:sldId id="348" r:id="rId57"/>
    <p:sldId id="349" r:id="rId58"/>
    <p:sldId id="350" r:id="rId59"/>
    <p:sldId id="351" r:id="rId60"/>
    <p:sldId id="352" r:id="rId61"/>
    <p:sldId id="353" r:id="rId62"/>
    <p:sldId id="277" r:id="rId63"/>
    <p:sldId id="283" r:id="rId64"/>
  </p:sldIdLst>
  <p:sldSz cx="12192000" cy="6858000"/>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3839" userDrawn="1">
          <p15:clr>
            <a:srgbClr val="A4A3A4"/>
          </p15:clr>
        </p15:guide>
        <p15:guide id="3" pos="370" userDrawn="1">
          <p15:clr>
            <a:srgbClr val="A4A3A4"/>
          </p15:clr>
        </p15:guide>
        <p15:guide id="4" orient="horz" pos="372" userDrawn="1">
          <p15:clr>
            <a:srgbClr val="A4A3A4"/>
          </p15:clr>
        </p15:guide>
        <p15:guide id="5" orient="horz" pos="3924" userDrawn="1">
          <p15:clr>
            <a:srgbClr val="A4A3A4"/>
          </p15:clr>
        </p15:guide>
        <p15:guide id="6" pos="72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0" autoAdjust="0"/>
    <p:restoredTop sz="93501" autoAdjust="0"/>
  </p:normalViewPr>
  <p:slideViewPr>
    <p:cSldViewPr snapToGrid="0" showGuides="1">
      <p:cViewPr varScale="1">
        <p:scale>
          <a:sx n="116" d="100"/>
          <a:sy n="116" d="100"/>
        </p:scale>
        <p:origin x="-276" y="-96"/>
      </p:cViewPr>
      <p:guideLst>
        <p:guide orient="horz" pos="2182"/>
        <p:guide pos="3839"/>
        <p:guide pos="370"/>
        <p:guide orient="horz" pos="372"/>
        <p:guide orient="horz" pos="3924"/>
        <p:guide pos="7293"/>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gs" Target="tags/tag160.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模板来自于： 第一PPT https://www.1ppt.com/</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模板来自于： 第一PPT https://www.1ppt.com/</a:t>
            </a:r>
            <a:endParaRPr lang="zh-CN" altLang="en-US">
              <a:sym typeface="+mn-ea"/>
            </a:endParaRPr>
          </a:p>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flipH="1">
            <a:off x="3431458" y="-1"/>
            <a:ext cx="8760542" cy="6858001"/>
          </a:xfrm>
          <a:prstGeom prst="rect">
            <a:avLst/>
          </a:prstGeom>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accent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602" r="-1790"/>
          <a:stretch>
            <a:fillRect/>
          </a:stretch>
        </p:blipFill>
        <p:spPr>
          <a:xfrm>
            <a:off x="999561" y="4343513"/>
            <a:ext cx="10534650" cy="2514488"/>
          </a:xfrm>
          <a:prstGeom prst="rect">
            <a:avLst/>
          </a:prstGeom>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1"/>
            <a:ext cx="8760542" cy="6858000"/>
          </a:xfrm>
          <a:prstGeom prst="rect">
            <a:avLst/>
          </a:prstGeom>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684EB46-3E4E-4E7F-986D-2D6791C225F9}"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
        <p:nvSpPr>
          <p:cNvPr id="5"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6"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7" name="标题 1"/>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panose="05000000000000000000"/>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20204"/>
                <a:ea typeface="Arial" panose="020B0604020202020204"/>
                <a:cs typeface="Arial" panose="020B0604020202020204"/>
                <a:sym typeface="Wingdings" panose="05000000000000000000"/>
              </a:defRPr>
            </a:lvl9pPr>
          </a:lstStyle>
          <a:p>
            <a:r>
              <a:rPr lang="zh-CN" altLang="en-US" dirty="0">
                <a:latin typeface="微软雅黑" panose="020B0503020204020204" pitchFamily="34" charset="-122"/>
                <a:ea typeface="思源宋体 CN Heavy" pitchFamily="18" charset="-122"/>
              </a:rPr>
              <a:t>单击此处编辑母版标题样式</a:t>
            </a:r>
            <a:endParaRPr lang="zh-CN" altLang="en-US" dirty="0">
              <a:latin typeface="微软雅黑" panose="020B0503020204020204" pitchFamily="34" charset="-122"/>
              <a:ea typeface="思源宋体 CN Heavy" pitchFamily="18" charset="-122"/>
            </a:endParaRPr>
          </a:p>
        </p:txBody>
      </p:sp>
      <p:sp>
        <p:nvSpPr>
          <p:cNvPr id="8" name="文本占位符 2"/>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panose="05000000000000000000"/>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panose="05000000000000000000"/>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panose="05000000000000000000"/>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dirty="0">
                <a:ea typeface="微软雅黑" panose="020B0503020204020204" pitchFamily="34" charset="-122"/>
              </a:rPr>
              <a:t>单击此处编辑母版文本样式</a:t>
            </a:r>
            <a:endParaRPr lang="zh-CN" altLang="en-US" dirty="0">
              <a:ea typeface="微软雅黑" panose="020B0503020204020204" pitchFamily="34" charset="-122"/>
            </a:endParaRPr>
          </a:p>
        </p:txBody>
      </p:sp>
      <p:sp>
        <p:nvSpPr>
          <p:cNvPr id="9" name="内容占位符 3"/>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panose="05000000000000000000"/>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panose="05000000000000000000"/>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panose="05000000000000000000"/>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dirty="0">
                <a:ea typeface="微软雅黑" panose="020B0503020204020204" pitchFamily="34" charset="-122"/>
              </a:rPr>
              <a:t>单击此处编辑母版文本样式</a:t>
            </a:r>
            <a:endParaRPr lang="zh-CN" altLang="en-US" dirty="0">
              <a:ea typeface="微软雅黑" panose="020B0503020204020204" pitchFamily="34" charset="-122"/>
            </a:endParaRPr>
          </a:p>
          <a:p>
            <a:pPr lvl="1"/>
            <a:r>
              <a:rPr lang="zh-CN" altLang="en-US" dirty="0">
                <a:ea typeface="微软雅黑" panose="020B0503020204020204" pitchFamily="34" charset="-122"/>
              </a:rPr>
              <a:t>二级</a:t>
            </a:r>
            <a:endParaRPr lang="zh-CN" altLang="en-US" dirty="0">
              <a:ea typeface="微软雅黑" panose="020B0503020204020204" pitchFamily="34" charset="-122"/>
            </a:endParaRPr>
          </a:p>
          <a:p>
            <a:pPr lvl="2"/>
            <a:r>
              <a:rPr lang="zh-CN" altLang="en-US" dirty="0">
                <a:ea typeface="微软雅黑" panose="020B0503020204020204" pitchFamily="34" charset="-122"/>
              </a:rPr>
              <a:t>三级</a:t>
            </a:r>
            <a:endParaRPr lang="zh-CN" altLang="en-US" dirty="0">
              <a:ea typeface="微软雅黑" panose="020B0503020204020204" pitchFamily="34" charset="-122"/>
            </a:endParaRPr>
          </a:p>
          <a:p>
            <a:pPr lvl="3"/>
            <a:r>
              <a:rPr lang="zh-CN" altLang="en-US" dirty="0">
                <a:ea typeface="微软雅黑" panose="020B0503020204020204" pitchFamily="34" charset="-122"/>
              </a:rPr>
              <a:t>四级</a:t>
            </a:r>
            <a:endParaRPr lang="zh-CN" altLang="en-US" dirty="0">
              <a:ea typeface="微软雅黑" panose="020B0503020204020204" pitchFamily="34" charset="-122"/>
            </a:endParaRPr>
          </a:p>
          <a:p>
            <a:pPr lvl="4"/>
            <a:r>
              <a:rPr lang="zh-CN" altLang="en-US" dirty="0">
                <a:ea typeface="微软雅黑" panose="020B0503020204020204" pitchFamily="34" charset="-122"/>
              </a:rPr>
              <a:t>五级</a:t>
            </a:r>
            <a:endParaRPr lang="zh-CN" altLang="en-US" dirty="0">
              <a:ea typeface="微软雅黑" panose="020B0503020204020204" pitchFamily="34" charset="-122"/>
            </a:endParaRPr>
          </a:p>
        </p:txBody>
      </p:sp>
      <p:sp>
        <p:nvSpPr>
          <p:cNvPr id="10"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1"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2" name="页脚占位符 7"/>
          <p:cNvSpPr>
            <a:spLocks noGrp="1"/>
          </p:cNvSpPr>
          <p:nvPr>
            <p:ph type="ftr" sz="quarter" idx="11"/>
          </p:nvPr>
        </p:nvSpPr>
        <p:spPr>
          <a:xfrm>
            <a:off x="4038600" y="6356350"/>
            <a:ext cx="4114800" cy="365125"/>
          </a:xfrm>
        </p:spPr>
        <p:txBody>
          <a:bodyPr/>
          <a:lstStyle/>
          <a:p>
            <a:endParaRPr lang="zh-CN" altLang="en-US"/>
          </a:p>
        </p:txBody>
      </p:sp>
      <p:sp>
        <p:nvSpPr>
          <p:cNvPr id="13"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fld>
            <a:endParaRPr lang="zh-CN" altLang="en-US"/>
          </a:p>
        </p:txBody>
      </p:sp>
    </p:spTree>
  </p:cSld>
  <p:clrMapOvr>
    <a:masterClrMapping/>
  </p:clrMapOvr>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accent1">
            <a:alpha val="50000"/>
          </a:schemeClr>
        </a:solidFill>
        <a:effectLst/>
      </p:bgPr>
    </p:bg>
    <p:spTree>
      <p:nvGrpSpPr>
        <p:cNvPr id="1" name=""/>
        <p:cNvGrpSpPr/>
        <p:nvPr/>
      </p:nvGrpSpPr>
      <p:grpSpPr>
        <a:xfrm>
          <a:off x="0" y="0"/>
          <a:ext cx="0" cy="0"/>
          <a:chOff x="0" y="0"/>
          <a:chExt cx="0" cy="0"/>
        </a:xfrm>
      </p:grpSpPr>
      <p:sp>
        <p:nvSpPr>
          <p:cNvPr id="8" name="文本框 7"/>
          <p:cNvSpPr txBox="1"/>
          <p:nvPr userDrawn="1"/>
        </p:nvSpPr>
        <p:spPr>
          <a:xfrm>
            <a:off x="5999245" y="612926"/>
            <a:ext cx="5820930" cy="276999"/>
          </a:xfrm>
          <a:prstGeom prst="rect">
            <a:avLst/>
          </a:prstGeom>
          <a:noFill/>
        </p:spPr>
        <p:txBody>
          <a:bodyPr vert="horz" wrap="square">
            <a:spAutoFit/>
          </a:bodyPr>
          <a:lstStyle/>
          <a:p>
            <a:pPr algn="r"/>
            <a:r>
              <a:rPr lang="en-US" altLang="zh-CN" sz="1200" spc="1000">
                <a:solidFill>
                  <a:schemeClr val="tx1">
                    <a:lumMod val="85000"/>
                    <a:lumOff val="15000"/>
                    <a:alpha val="4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rPr>
              <a:t>GRADUATION THESIS DEFENSES</a:t>
            </a:r>
            <a:endParaRPr lang="zh-CN" altLang="en-US" sz="1200" spc="1000">
              <a:solidFill>
                <a:schemeClr val="tx1">
                  <a:lumMod val="85000"/>
                  <a:lumOff val="15000"/>
                  <a:alpha val="4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endParaRPr>
          </a:p>
        </p:txBody>
      </p:sp>
      <p:cxnSp>
        <p:nvCxnSpPr>
          <p:cNvPr id="9" name="直接连接符 8"/>
          <p:cNvCxnSpPr/>
          <p:nvPr userDrawn="1"/>
        </p:nvCxnSpPr>
        <p:spPr>
          <a:xfrm>
            <a:off x="587375" y="6423025"/>
            <a:ext cx="1101725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advClick="0" advTm="0">
    <p:pull/>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ea typeface="微软雅黑" panose="020B0503020204020204" pitchFamily="34" charset="-122"/>
              </a:defRPr>
            </a:lvl1pPr>
          </a:lstStyle>
          <a:p>
            <a:fld id="{597C094C-8AF5-4062-9DEE-94B4E759E426}"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ea typeface="微软雅黑" panose="020B0503020204020204" pitchFamily="34" charset="-122"/>
              </a:defRPr>
            </a:lvl1pPr>
          </a:lstStyle>
          <a:p>
            <a:fld id="{F1867205-BF07-4CC5-87FA-39001FA1A0B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slow" advClick="0" advTm="0">
    <p:pull/>
  </p:transition>
  <p:hf sldNum="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思源宋体 CN Heavy"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65.xml"/><Relationship Id="rId7" Type="http://schemas.openxmlformats.org/officeDocument/2006/relationships/image" Target="../media/image13.png"/><Relationship Id="rId6" Type="http://schemas.openxmlformats.org/officeDocument/2006/relationships/tags" Target="../tags/tag64.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tags" Target="../tags/tag66.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tags" Target="../tags/tag67.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2" Type="http://schemas.openxmlformats.org/officeDocument/2006/relationships/slideLayout" Target="../slideLayouts/slideLayout5.xml"/><Relationship Id="rId11" Type="http://schemas.openxmlformats.org/officeDocument/2006/relationships/image" Target="../media/image21.GIF"/><Relationship Id="rId10" Type="http://schemas.openxmlformats.org/officeDocument/2006/relationships/image" Target="../media/image20.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tags" Target="../tags/tag68.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0" Type="http://schemas.openxmlformats.org/officeDocument/2006/relationships/slideLayout" Target="../slideLayouts/slideLayout5.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tags" Target="../tags/tag70.xml"/><Relationship Id="rId6" Type="http://schemas.openxmlformats.org/officeDocument/2006/relationships/tags" Target="../tags/tag69.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71.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72.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76.xml"/><Relationship Id="rId7" Type="http://schemas.openxmlformats.org/officeDocument/2006/relationships/image" Target="../media/image26.png"/><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image" Target="../media/image25.png"/><Relationship Id="rId2" Type="http://schemas.openxmlformats.org/officeDocument/2006/relationships/image" Target="../media/image6.sv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27.png"/><Relationship Id="rId6" Type="http://schemas.openxmlformats.org/officeDocument/2006/relationships/tags" Target="../tags/tag77.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28.png"/><Relationship Id="rId6" Type="http://schemas.openxmlformats.org/officeDocument/2006/relationships/tags" Target="../tags/tag78.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1" Type="http://schemas.openxmlformats.org/officeDocument/2006/relationships/slideLayout" Target="../slideLayouts/slideLayout2.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tags" Target="../tags/tag79.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tags" Target="../tags/tag80.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tags" Target="../tags/tag81.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tags" Target="../tags/tag82.xml"/><Relationship Id="rId4" Type="http://schemas.microsoft.com/office/2007/relationships/hdphoto" Target="../media/image36.wdp"/><Relationship Id="rId3" Type="http://schemas.openxmlformats.org/officeDocument/2006/relationships/image" Target="../media/image35.png"/><Relationship Id="rId2" Type="http://schemas.openxmlformats.org/officeDocument/2006/relationships/image" Target="../media/image6.sv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39.png"/><Relationship Id="rId6" Type="http://schemas.openxmlformats.org/officeDocument/2006/relationships/tags" Target="../tags/tag83.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40.png"/><Relationship Id="rId6" Type="http://schemas.openxmlformats.org/officeDocument/2006/relationships/tags" Target="../tags/tag84.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85.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tags" Target="../tags/tag86.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1" Type="http://schemas.openxmlformats.org/officeDocument/2006/relationships/slideLayout" Target="../slideLayouts/slideLayout5.xml"/><Relationship Id="rId10" Type="http://schemas.openxmlformats.org/officeDocument/2006/relationships/image" Target="../media/image44.png"/><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tags" Target="../tags/tag87.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image" Target="../media/image47.png"/><Relationship Id="rId2" Type="http://schemas.openxmlformats.org/officeDocument/2006/relationships/image" Target="../media/image6.svg"/><Relationship Id="rId12" Type="http://schemas.openxmlformats.org/officeDocument/2006/relationships/slideLayout" Target="../slideLayouts/slideLayout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tags" Target="../tags/tag95.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51.png"/><Relationship Id="rId6" Type="http://schemas.openxmlformats.org/officeDocument/2006/relationships/tags" Target="../tags/tag96.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53.png"/><Relationship Id="rId7" Type="http://schemas.openxmlformats.org/officeDocument/2006/relationships/image" Target="../media/image52.png"/><Relationship Id="rId6" Type="http://schemas.openxmlformats.org/officeDocument/2006/relationships/tags" Target="../tags/tag97.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55.png"/><Relationship Id="rId7" Type="http://schemas.openxmlformats.org/officeDocument/2006/relationships/image" Target="../media/image54.png"/><Relationship Id="rId6" Type="http://schemas.openxmlformats.org/officeDocument/2006/relationships/tags" Target="../tags/tag98.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tags" Target="../tags/tag99.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100.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6.svg"/><Relationship Id="rId15" Type="http://schemas.openxmlformats.org/officeDocument/2006/relationships/slideLayout" Target="../slideLayouts/slideLayout5.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101.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58.png"/><Relationship Id="rId6" Type="http://schemas.openxmlformats.org/officeDocument/2006/relationships/tags" Target="../tags/tag102.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tags" Target="../tags/tag103.xml"/><Relationship Id="rId3" Type="http://schemas.openxmlformats.org/officeDocument/2006/relationships/image" Target="../media/image59.png"/><Relationship Id="rId2" Type="http://schemas.openxmlformats.org/officeDocument/2006/relationships/image" Target="../media/image6.svg"/><Relationship Id="rId1" Type="http://schemas.openxmlformats.org/officeDocument/2006/relationships/image" Target="../media/image14.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GIF"/><Relationship Id="rId3" Type="http://schemas.openxmlformats.org/officeDocument/2006/relationships/tags" Target="../tags/tag104.xml"/><Relationship Id="rId2" Type="http://schemas.openxmlformats.org/officeDocument/2006/relationships/image" Target="../media/image6.svg"/><Relationship Id="rId1" Type="http://schemas.openxmlformats.org/officeDocument/2006/relationships/image" Target="../media/image14.png"/></Relationships>
</file>

<file path=ppt/slides/_rels/slide44.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image" Target="../media/image64.png"/><Relationship Id="rId20" Type="http://schemas.openxmlformats.org/officeDocument/2006/relationships/slideLayout" Target="../slideLayouts/slideLayout5.xml"/><Relationship Id="rId2" Type="http://schemas.openxmlformats.org/officeDocument/2006/relationships/image" Target="../media/image6.svg"/><Relationship Id="rId19" Type="http://schemas.openxmlformats.org/officeDocument/2006/relationships/tags" Target="../tags/tag120.xml"/><Relationship Id="rId18" Type="http://schemas.openxmlformats.org/officeDocument/2006/relationships/tags" Target="../tags/tag119.xml"/><Relationship Id="rId17" Type="http://schemas.openxmlformats.org/officeDocument/2006/relationships/tags" Target="../tags/tag118.xml"/><Relationship Id="rId16" Type="http://schemas.openxmlformats.org/officeDocument/2006/relationships/tags" Target="../tags/tag117.xml"/><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image" Target="../media/image14.pn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tags" Target="../tags/tag121.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46.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tags" Target="../tags/tag122.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0" Type="http://schemas.openxmlformats.org/officeDocument/2006/relationships/slideLayout" Target="../slideLayouts/slideLayout5.xml"/><Relationship Id="rId1" Type="http://schemas.openxmlformats.org/officeDocument/2006/relationships/image" Target="../media/image14.png"/></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tags" Target="../tags/tag123.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72.png"/><Relationship Id="rId6" Type="http://schemas.openxmlformats.org/officeDocument/2006/relationships/tags" Target="../tags/tag124.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49.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image" Target="../media/image73.png"/><Relationship Id="rId3" Type="http://schemas.openxmlformats.org/officeDocument/2006/relationships/tags" Target="../tags/tag125.xml"/><Relationship Id="rId27" Type="http://schemas.openxmlformats.org/officeDocument/2006/relationships/slideLayout" Target="../slideLayouts/slideLayout5.xml"/><Relationship Id="rId26" Type="http://schemas.openxmlformats.org/officeDocument/2006/relationships/tags" Target="../tags/tag147.xml"/><Relationship Id="rId25" Type="http://schemas.openxmlformats.org/officeDocument/2006/relationships/tags" Target="../tags/tag146.xml"/><Relationship Id="rId24" Type="http://schemas.openxmlformats.org/officeDocument/2006/relationships/tags" Target="../tags/tag145.xml"/><Relationship Id="rId23" Type="http://schemas.openxmlformats.org/officeDocument/2006/relationships/tags" Target="../tags/tag144.xml"/><Relationship Id="rId22" Type="http://schemas.openxmlformats.org/officeDocument/2006/relationships/tags" Target="../tags/tag143.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image" Target="../media/image6.svg"/><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tags" Target="../tags/tag137.xml"/><Relationship Id="rId15" Type="http://schemas.openxmlformats.org/officeDocument/2006/relationships/tags" Target="../tags/tag136.xml"/><Relationship Id="rId14" Type="http://schemas.openxmlformats.org/officeDocument/2006/relationships/tags" Target="../tags/tag135.xml"/><Relationship Id="rId13" Type="http://schemas.openxmlformats.org/officeDocument/2006/relationships/tags" Target="../tags/tag134.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microsoft.com/office/2007/relationships/hdphoto" Target="../media/image9.wdp"/><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tags" Target="../tags/tag30.xml"/><Relationship Id="rId2" Type="http://schemas.openxmlformats.org/officeDocument/2006/relationships/image" Target="../media/image6.svg"/><Relationship Id="rId14" Type="http://schemas.openxmlformats.org/officeDocument/2006/relationships/slideLayout" Target="../slideLayouts/slideLayout5.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74.png"/><Relationship Id="rId6" Type="http://schemas.openxmlformats.org/officeDocument/2006/relationships/tags" Target="../tags/tag148.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51.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tags" Target="../tags/tag149.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1" Type="http://schemas.openxmlformats.org/officeDocument/2006/relationships/slideLayout" Target="../slideLayouts/slideLayout5.xml"/><Relationship Id="rId10" Type="http://schemas.openxmlformats.org/officeDocument/2006/relationships/image" Target="../media/image78.png"/><Relationship Id="rId1" Type="http://schemas.openxmlformats.org/officeDocument/2006/relationships/image" Target="../media/image14.png"/></Relationships>
</file>

<file path=ppt/slides/_rels/slide52.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tags" Target="../tags/tag151.xml"/><Relationship Id="rId6" Type="http://schemas.openxmlformats.org/officeDocument/2006/relationships/tags" Target="../tags/tag150.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2" Type="http://schemas.openxmlformats.org/officeDocument/2006/relationships/slideLayout" Target="../slideLayouts/slideLayout5.xml"/><Relationship Id="rId11" Type="http://schemas.openxmlformats.org/officeDocument/2006/relationships/image" Target="../media/image82.png"/><Relationship Id="rId10" Type="http://schemas.openxmlformats.org/officeDocument/2006/relationships/image" Target="../media/image81.png"/><Relationship Id="rId1" Type="http://schemas.openxmlformats.org/officeDocument/2006/relationships/image" Target="../media/image14.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tags" Target="../tags/tag153.xml"/><Relationship Id="rId6" Type="http://schemas.openxmlformats.org/officeDocument/2006/relationships/tags" Target="../tags/tag152.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84.png"/><Relationship Id="rId7" Type="http://schemas.openxmlformats.org/officeDocument/2006/relationships/image" Target="../media/image83.png"/><Relationship Id="rId6" Type="http://schemas.openxmlformats.org/officeDocument/2006/relationships/tags" Target="../tags/tag154.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tags" Target="../tags/tag156.xml"/><Relationship Id="rId6" Type="http://schemas.openxmlformats.org/officeDocument/2006/relationships/tags" Target="../tags/tag155.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85.png"/><Relationship Id="rId6" Type="http://schemas.openxmlformats.org/officeDocument/2006/relationships/tags" Target="../tags/tag157.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85.png"/><Relationship Id="rId6" Type="http://schemas.openxmlformats.org/officeDocument/2006/relationships/tags" Target="../tags/tag158.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85.png"/><Relationship Id="rId6" Type="http://schemas.openxmlformats.org/officeDocument/2006/relationships/tags" Target="../tags/tag159.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sv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7.svg"/><Relationship Id="rId1" Type="http://schemas.openxmlformats.org/officeDocument/2006/relationships/image" Target="../media/image86.png"/></Relationships>
</file>

<file path=ppt/slides/_rels/slide7.xml.rels><?xml version="1.0" encoding="UTF-8" standalone="yes"?>
<Relationships xmlns="http://schemas.openxmlformats.org/package/2006/relationships"><Relationship Id="rId9" Type="http://schemas.microsoft.com/office/2007/relationships/hdphoto" Target="../media/image9.wdp"/><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6.svg"/><Relationship Id="rId12" Type="http://schemas.openxmlformats.org/officeDocument/2006/relationships/slideLayout" Target="../slideLayouts/slideLayout5.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image" Target="../media/image10.png"/><Relationship Id="rId3" Type="http://schemas.openxmlformats.org/officeDocument/2006/relationships/tags" Target="../tags/tag44.xml"/><Relationship Id="rId26" Type="http://schemas.openxmlformats.org/officeDocument/2006/relationships/notesSlide" Target="../notesSlides/notesSlide1.xml"/><Relationship Id="rId25" Type="http://schemas.openxmlformats.org/officeDocument/2006/relationships/slideLayout" Target="../slideLayouts/slideLayout5.xml"/><Relationship Id="rId24" Type="http://schemas.openxmlformats.org/officeDocument/2006/relationships/image" Target="../media/image12.png"/><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image" Target="../media/image11.png"/><Relationship Id="rId20" Type="http://schemas.openxmlformats.org/officeDocument/2006/relationships/tags" Target="../tags/tag60.xml"/><Relationship Id="rId2" Type="http://schemas.openxmlformats.org/officeDocument/2006/relationships/image" Target="../media/image6.svg"/><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13.png"/><Relationship Id="rId6" Type="http://schemas.openxmlformats.org/officeDocument/2006/relationships/tags" Target="../tags/tag63.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87375" y="2015055"/>
            <a:ext cx="5285146" cy="1476375"/>
          </a:xfrm>
          <a:prstGeom prst="rect">
            <a:avLst/>
          </a:prstGeom>
          <a:noFill/>
        </p:spPr>
        <p:txBody>
          <a:bodyPr wrap="square" rtlCol="0">
            <a:spAutoFit/>
          </a:bodyPr>
          <a:lstStyle/>
          <a:p>
            <a:r>
              <a:rPr lang="zh-CN" altLang="en-US" sz="9000" spc="600" dirty="0">
                <a:solidFill>
                  <a:schemeClr val="tx1">
                    <a:lumMod val="85000"/>
                    <a:lumOff val="15000"/>
                  </a:schemeClr>
                </a:solidFill>
                <a:latin typeface="思源宋体 CN Heavy" pitchFamily="18" charset="-122"/>
                <a:ea typeface="思源宋体 CN Heavy" pitchFamily="18" charset="-122"/>
              </a:rPr>
              <a:t>立体异构</a:t>
            </a:r>
            <a:endParaRPr lang="zh-CN" altLang="en-US" sz="9000" spc="600" dirty="0">
              <a:solidFill>
                <a:schemeClr val="tx1">
                  <a:lumMod val="85000"/>
                  <a:lumOff val="15000"/>
                </a:schemeClr>
              </a:solidFill>
              <a:latin typeface="思源宋体 CN Heavy" pitchFamily="18" charset="-122"/>
              <a:ea typeface="思源宋体 CN Heavy" pitchFamily="18" charset="-122"/>
            </a:endParaRPr>
          </a:p>
        </p:txBody>
      </p:sp>
      <p:sp>
        <p:nvSpPr>
          <p:cNvPr id="12" name="文本框 11"/>
          <p:cNvSpPr txBox="1"/>
          <p:nvPr/>
        </p:nvSpPr>
        <p:spPr>
          <a:xfrm>
            <a:off x="989548" y="4144655"/>
            <a:ext cx="1795638" cy="534035"/>
          </a:xfrm>
          <a:prstGeom prst="rect">
            <a:avLst/>
          </a:prstGeom>
          <a:noFill/>
        </p:spPr>
        <p:txBody>
          <a:bodyPr vert="horz" wrap="square">
            <a:spAutoFit/>
          </a:bodyPr>
          <a:lstStyle/>
          <a:p>
            <a:pPr>
              <a:lnSpc>
                <a:spcPct val="160000"/>
              </a:lnSpc>
            </a:pPr>
            <a:r>
              <a:rPr lang="en-US" altLang="zh-CN" dirty="0">
                <a:solidFill>
                  <a:schemeClr val="tx1">
                    <a:lumMod val="85000"/>
                    <a:lumOff val="15000"/>
                    <a:alpha val="7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2302 </a:t>
            </a:r>
            <a:r>
              <a:rPr lang="zh-CN" altLang="en-US" dirty="0">
                <a:solidFill>
                  <a:schemeClr val="tx1">
                    <a:lumMod val="85000"/>
                    <a:lumOff val="15000"/>
                    <a:alpha val="7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郭梦泽</a:t>
            </a:r>
            <a:r>
              <a:rPr lang="en-US" altLang="zh-CN" dirty="0">
                <a:solidFill>
                  <a:schemeClr val="tx1">
                    <a:lumMod val="85000"/>
                    <a:lumOff val="15000"/>
                    <a:alpha val="7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  </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cs typeface="阿里巴巴普惠体" panose="00020600040101010101" pitchFamily="18" charset="-122"/>
              <a:sym typeface="阿里巴巴普惠体" panose="00020600040101010101" pitchFamily="18" charset="-122"/>
            </a:endParaRPr>
          </a:p>
        </p:txBody>
      </p:sp>
      <p:sp>
        <p:nvSpPr>
          <p:cNvPr id="14" name="文本框 13"/>
          <p:cNvSpPr txBox="1"/>
          <p:nvPr/>
        </p:nvSpPr>
        <p:spPr>
          <a:xfrm>
            <a:off x="681182" y="1691911"/>
            <a:ext cx="4152075" cy="414020"/>
          </a:xfrm>
          <a:prstGeom prst="rect">
            <a:avLst/>
          </a:prstGeom>
          <a:noFill/>
        </p:spPr>
        <p:txBody>
          <a:bodyPr vert="horz" wrap="square">
            <a:spAutoFit/>
          </a:bodyPr>
          <a:lstStyle/>
          <a:p>
            <a:pPr>
              <a:lnSpc>
                <a:spcPct val="150000"/>
              </a:lnSpc>
            </a:pPr>
            <a:r>
              <a:rPr lang="zh-CN" altLang="en-US" sz="1400" spc="300">
                <a:solidFill>
                  <a:schemeClr val="tx1">
                    <a:lumMod val="85000"/>
                    <a:lumOff val="15000"/>
                    <a:alpha val="7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rPr>
              <a:t>少学组</a:t>
            </a:r>
            <a:r>
              <a:rPr lang="en-US" altLang="zh-CN" sz="1400" spc="300">
                <a:solidFill>
                  <a:schemeClr val="tx1">
                    <a:lumMod val="85000"/>
                    <a:lumOff val="15000"/>
                    <a:alpha val="7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rPr>
              <a:t>——</a:t>
            </a:r>
            <a:r>
              <a:rPr lang="zh-CN" altLang="en-US" sz="1400" spc="300">
                <a:solidFill>
                  <a:schemeClr val="tx1">
                    <a:lumMod val="85000"/>
                    <a:lumOff val="15000"/>
                    <a:alpha val="7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rPr>
              <a:t>有机化学学习小组</a:t>
            </a:r>
            <a:endParaRPr lang="en-US" altLang="zh-CN" sz="1400" spc="300">
              <a:solidFill>
                <a:schemeClr val="tx1">
                  <a:lumMod val="85000"/>
                  <a:lumOff val="15000"/>
                  <a:alpha val="7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endParaRPr>
          </a:p>
        </p:txBody>
      </p:sp>
      <p:grpSp>
        <p:nvGrpSpPr>
          <p:cNvPr id="75" name="组合 74"/>
          <p:cNvGrpSpPr/>
          <p:nvPr/>
        </p:nvGrpSpPr>
        <p:grpSpPr>
          <a:xfrm>
            <a:off x="774337" y="4320970"/>
            <a:ext cx="238093" cy="252000"/>
            <a:chOff x="774337" y="4320970"/>
            <a:chExt cx="238093" cy="252000"/>
          </a:xfrm>
        </p:grpSpPr>
        <p:sp>
          <p:nvSpPr>
            <p:cNvPr id="61" name="任意多边形: 形状 60"/>
            <p:cNvSpPr/>
            <p:nvPr/>
          </p:nvSpPr>
          <p:spPr>
            <a:xfrm>
              <a:off x="774337" y="4320970"/>
              <a:ext cx="238093" cy="88728"/>
            </a:xfrm>
            <a:custGeom>
              <a:avLst/>
              <a:gdLst>
                <a:gd name="connsiteX0" fmla="*/ 172547 w 384636"/>
                <a:gd name="connsiteY0" fmla="*/ 139296 h 143339"/>
                <a:gd name="connsiteX1" fmla="*/ 10784 w 384636"/>
                <a:gd name="connsiteY1" fmla="*/ 81780 h 143339"/>
                <a:gd name="connsiteX2" fmla="*/ 10784 w 384636"/>
                <a:gd name="connsiteY2" fmla="*/ 60212 h 143339"/>
                <a:gd name="connsiteX3" fmla="*/ 172547 w 384636"/>
                <a:gd name="connsiteY3" fmla="*/ 2696 h 143339"/>
                <a:gd name="connsiteX4" fmla="*/ 212089 w 384636"/>
                <a:gd name="connsiteY4" fmla="*/ 2696 h 143339"/>
                <a:gd name="connsiteX5" fmla="*/ 373852 w 384636"/>
                <a:gd name="connsiteY5" fmla="*/ 60212 h 143339"/>
                <a:gd name="connsiteX6" fmla="*/ 373852 w 384636"/>
                <a:gd name="connsiteY6" fmla="*/ 81780 h 143339"/>
                <a:gd name="connsiteX7" fmla="*/ 212089 w 384636"/>
                <a:gd name="connsiteY7" fmla="*/ 139296 h 143339"/>
                <a:gd name="connsiteX8" fmla="*/ 172547 w 384636"/>
                <a:gd name="connsiteY8" fmla="*/ 139296 h 14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36" h="143339">
                  <a:moveTo>
                    <a:pt x="172547" y="139296"/>
                  </a:moveTo>
                  <a:lnTo>
                    <a:pt x="10784" y="81780"/>
                  </a:lnTo>
                  <a:cubicBezTo>
                    <a:pt x="-3595" y="76388"/>
                    <a:pt x="-3595" y="65604"/>
                    <a:pt x="10784" y="60212"/>
                  </a:cubicBezTo>
                  <a:lnTo>
                    <a:pt x="172547" y="2696"/>
                  </a:lnTo>
                  <a:cubicBezTo>
                    <a:pt x="185128" y="-899"/>
                    <a:pt x="201305" y="-899"/>
                    <a:pt x="212089" y="2696"/>
                  </a:cubicBezTo>
                  <a:lnTo>
                    <a:pt x="373852" y="60212"/>
                  </a:lnTo>
                  <a:cubicBezTo>
                    <a:pt x="388231" y="65604"/>
                    <a:pt x="388231" y="76388"/>
                    <a:pt x="373852" y="81780"/>
                  </a:cubicBezTo>
                  <a:lnTo>
                    <a:pt x="212089" y="139296"/>
                  </a:lnTo>
                  <a:cubicBezTo>
                    <a:pt x="201305" y="144688"/>
                    <a:pt x="185128" y="144688"/>
                    <a:pt x="172547" y="139296"/>
                  </a:cubicBezTo>
                  <a:close/>
                </a:path>
              </a:pathLst>
            </a:custGeom>
            <a:noFill/>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62" name="任意多边形: 形状 61"/>
            <p:cNvSpPr/>
            <p:nvPr/>
          </p:nvSpPr>
          <p:spPr>
            <a:xfrm>
              <a:off x="811980" y="4384943"/>
              <a:ext cx="163918" cy="63139"/>
            </a:xfrm>
            <a:custGeom>
              <a:avLst/>
              <a:gdLst>
                <a:gd name="connsiteX0" fmla="*/ 253726 w 264808"/>
                <a:gd name="connsiteY0" fmla="*/ 0 h 102000"/>
                <a:gd name="connsiteX1" fmla="*/ 264511 w 264808"/>
                <a:gd name="connsiteY1" fmla="*/ 52124 h 102000"/>
                <a:gd name="connsiteX2" fmla="*/ 298 w 264808"/>
                <a:gd name="connsiteY2" fmla="*/ 52124 h 102000"/>
                <a:gd name="connsiteX3" fmla="*/ 11082 w 264808"/>
                <a:gd name="connsiteY3" fmla="*/ 0 h 102000"/>
              </a:gdLst>
              <a:ahLst/>
              <a:cxnLst>
                <a:cxn ang="0">
                  <a:pos x="connsiteX0" y="connsiteY0"/>
                </a:cxn>
                <a:cxn ang="0">
                  <a:pos x="connsiteX1" y="connsiteY1"/>
                </a:cxn>
                <a:cxn ang="0">
                  <a:pos x="connsiteX2" y="connsiteY2"/>
                </a:cxn>
                <a:cxn ang="0">
                  <a:pos x="connsiteX3" y="connsiteY3"/>
                </a:cxn>
              </a:cxnLst>
              <a:rect l="l" t="t" r="r" b="b"/>
              <a:pathLst>
                <a:path w="264808" h="102000">
                  <a:moveTo>
                    <a:pt x="253726" y="0"/>
                  </a:moveTo>
                  <a:lnTo>
                    <a:pt x="264511" y="52124"/>
                  </a:lnTo>
                  <a:cubicBezTo>
                    <a:pt x="275295" y="118626"/>
                    <a:pt x="-10487" y="118626"/>
                    <a:pt x="298" y="52124"/>
                  </a:cubicBezTo>
                  <a:lnTo>
                    <a:pt x="11082" y="0"/>
                  </a:lnTo>
                </a:path>
              </a:pathLst>
            </a:custGeom>
            <a:noFill/>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63" name="任意多边形: 形状 62"/>
            <p:cNvSpPr/>
            <p:nvPr/>
          </p:nvSpPr>
          <p:spPr>
            <a:xfrm>
              <a:off x="994629" y="4376043"/>
              <a:ext cx="11125" cy="71205"/>
            </a:xfrm>
            <a:custGeom>
              <a:avLst/>
              <a:gdLst>
                <a:gd name="connsiteX0" fmla="*/ 0 w 17973"/>
                <a:gd name="connsiteY0" fmla="*/ 0 h 115031"/>
                <a:gd name="connsiteX1" fmla="*/ 0 w 17973"/>
                <a:gd name="connsiteY1" fmla="*/ 115031 h 115031"/>
              </a:gdLst>
              <a:ahLst/>
              <a:cxnLst>
                <a:cxn ang="0">
                  <a:pos x="connsiteX0" y="connsiteY0"/>
                </a:cxn>
                <a:cxn ang="0">
                  <a:pos x="connsiteX1" y="connsiteY1"/>
                </a:cxn>
              </a:cxnLst>
              <a:rect l="l" t="t" r="r" b="b"/>
              <a:pathLst>
                <a:path w="17973" h="115031">
                  <a:moveTo>
                    <a:pt x="0" y="0"/>
                  </a:moveTo>
                  <a:lnTo>
                    <a:pt x="0" y="115031"/>
                  </a:lnTo>
                </a:path>
              </a:pathLst>
            </a:custGeom>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64" name="任意多边形: 形状 63"/>
            <p:cNvSpPr/>
            <p:nvPr/>
          </p:nvSpPr>
          <p:spPr>
            <a:xfrm>
              <a:off x="979052" y="4447248"/>
              <a:ext cx="31152" cy="51178"/>
            </a:xfrm>
            <a:custGeom>
              <a:avLst/>
              <a:gdLst>
                <a:gd name="connsiteX0" fmla="*/ 50326 w 50326"/>
                <a:gd name="connsiteY0" fmla="*/ 41339 h 82678"/>
                <a:gd name="connsiteX1" fmla="*/ 25163 w 50326"/>
                <a:gd name="connsiteY1" fmla="*/ 82679 h 82678"/>
                <a:gd name="connsiteX2" fmla="*/ 0 w 50326"/>
                <a:gd name="connsiteY2" fmla="*/ 41339 h 82678"/>
                <a:gd name="connsiteX3" fmla="*/ 25163 w 50326"/>
                <a:gd name="connsiteY3" fmla="*/ 0 h 82678"/>
                <a:gd name="connsiteX4" fmla="*/ 50326 w 50326"/>
                <a:gd name="connsiteY4" fmla="*/ 41339 h 8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26" h="82678">
                  <a:moveTo>
                    <a:pt x="50326" y="41339"/>
                  </a:moveTo>
                  <a:cubicBezTo>
                    <a:pt x="50326" y="64171"/>
                    <a:pt x="39061" y="82679"/>
                    <a:pt x="25163" y="82679"/>
                  </a:cubicBezTo>
                  <a:cubicBezTo>
                    <a:pt x="11266" y="82679"/>
                    <a:pt x="0" y="64171"/>
                    <a:pt x="0" y="41339"/>
                  </a:cubicBezTo>
                  <a:cubicBezTo>
                    <a:pt x="0" y="18508"/>
                    <a:pt x="11266" y="0"/>
                    <a:pt x="25163" y="0"/>
                  </a:cubicBezTo>
                  <a:cubicBezTo>
                    <a:pt x="39061" y="0"/>
                    <a:pt x="50326" y="18508"/>
                    <a:pt x="50326" y="41339"/>
                  </a:cubicBezTo>
                  <a:close/>
                </a:path>
              </a:pathLst>
            </a:custGeom>
            <a:noFill/>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65" name="任意多边形: 形状 64"/>
            <p:cNvSpPr/>
            <p:nvPr/>
          </p:nvSpPr>
          <p:spPr>
            <a:xfrm>
              <a:off x="877807" y="4520679"/>
              <a:ext cx="47841" cy="15298"/>
            </a:xfrm>
            <a:custGeom>
              <a:avLst/>
              <a:gdLst>
                <a:gd name="connsiteX0" fmla="*/ 0 w 77286"/>
                <a:gd name="connsiteY0" fmla="*/ 19771 h 24713"/>
                <a:gd name="connsiteX1" fmla="*/ 77287 w 77286"/>
                <a:gd name="connsiteY1" fmla="*/ 0 h 24713"/>
              </a:gdLst>
              <a:ahLst/>
              <a:cxnLst>
                <a:cxn ang="0">
                  <a:pos x="connsiteX0" y="connsiteY0"/>
                </a:cxn>
                <a:cxn ang="0">
                  <a:pos x="connsiteX1" y="connsiteY1"/>
                </a:cxn>
              </a:cxnLst>
              <a:rect l="l" t="t" r="r" b="b"/>
              <a:pathLst>
                <a:path w="77286" h="24713">
                  <a:moveTo>
                    <a:pt x="0" y="19771"/>
                  </a:moveTo>
                  <a:cubicBezTo>
                    <a:pt x="0" y="19771"/>
                    <a:pt x="37745" y="39542"/>
                    <a:pt x="77287" y="0"/>
                  </a:cubicBezTo>
                </a:path>
              </a:pathLst>
            </a:custGeom>
            <a:noFill/>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66" name="任意多边形: 形状 65"/>
            <p:cNvSpPr/>
            <p:nvPr/>
          </p:nvSpPr>
          <p:spPr>
            <a:xfrm>
              <a:off x="862231" y="4472837"/>
              <a:ext cx="11125" cy="12238"/>
            </a:xfrm>
            <a:custGeom>
              <a:avLst/>
              <a:gdLst>
                <a:gd name="connsiteX0" fmla="*/ 0 w 17973"/>
                <a:gd name="connsiteY0" fmla="*/ 0 h 19771"/>
                <a:gd name="connsiteX1" fmla="*/ 0 w 17973"/>
                <a:gd name="connsiteY1" fmla="*/ 19771 h 19771"/>
              </a:gdLst>
              <a:ahLst/>
              <a:cxnLst>
                <a:cxn ang="0">
                  <a:pos x="connsiteX0" y="connsiteY0"/>
                </a:cxn>
                <a:cxn ang="0">
                  <a:pos x="connsiteX1" y="connsiteY1"/>
                </a:cxn>
              </a:cxnLst>
              <a:rect l="l" t="t" r="r" b="b"/>
              <a:pathLst>
                <a:path w="17973" h="19771">
                  <a:moveTo>
                    <a:pt x="0" y="0"/>
                  </a:moveTo>
                  <a:lnTo>
                    <a:pt x="0" y="19771"/>
                  </a:lnTo>
                </a:path>
              </a:pathLst>
            </a:custGeom>
            <a:ln w="15875" cap="rnd">
              <a:solidFill>
                <a:schemeClr val="bg1">
                  <a:lumMod val="50000"/>
                </a:schemeClr>
              </a:solidFill>
              <a:prstDash val="solid"/>
              <a:miter/>
            </a:ln>
          </p:spPr>
          <p:txBody>
            <a:bodyPr rtlCol="0" anchor="ctr"/>
            <a:lstStyle/>
            <a:p>
              <a:endParaRPr lang="zh-CN" altLang="en-US" sz="1600" dirty="0">
                <a:ea typeface="微软雅黑" panose="020B0503020204020204" pitchFamily="34" charset="-122"/>
              </a:endParaRPr>
            </a:p>
          </p:txBody>
        </p:sp>
        <p:sp>
          <p:nvSpPr>
            <p:cNvPr id="67" name="任意多边形: 形状 66"/>
            <p:cNvSpPr/>
            <p:nvPr/>
          </p:nvSpPr>
          <p:spPr>
            <a:xfrm>
              <a:off x="925648" y="4472837"/>
              <a:ext cx="11125" cy="12238"/>
            </a:xfrm>
            <a:custGeom>
              <a:avLst/>
              <a:gdLst>
                <a:gd name="connsiteX0" fmla="*/ 0 w 17973"/>
                <a:gd name="connsiteY0" fmla="*/ 0 h 19771"/>
                <a:gd name="connsiteX1" fmla="*/ 0 w 17973"/>
                <a:gd name="connsiteY1" fmla="*/ 19771 h 19771"/>
              </a:gdLst>
              <a:ahLst/>
              <a:cxnLst>
                <a:cxn ang="0">
                  <a:pos x="connsiteX0" y="connsiteY0"/>
                </a:cxn>
                <a:cxn ang="0">
                  <a:pos x="connsiteX1" y="connsiteY1"/>
                </a:cxn>
              </a:cxnLst>
              <a:rect l="l" t="t" r="r" b="b"/>
              <a:pathLst>
                <a:path w="17973" h="19771">
                  <a:moveTo>
                    <a:pt x="0" y="0"/>
                  </a:moveTo>
                  <a:lnTo>
                    <a:pt x="0" y="19771"/>
                  </a:lnTo>
                </a:path>
              </a:pathLst>
            </a:custGeom>
            <a:ln w="15875" cap="rnd">
              <a:solidFill>
                <a:schemeClr val="bg1">
                  <a:lumMod val="50000"/>
                </a:schemeClr>
              </a:solidFill>
              <a:prstDash val="solid"/>
              <a:miter/>
            </a:ln>
          </p:spPr>
          <p:txBody>
            <a:bodyPr rtlCol="0" anchor="ctr"/>
            <a:lstStyle/>
            <a:p>
              <a:endParaRPr lang="zh-CN" altLang="en-US" sz="1600" dirty="0">
                <a:ea typeface="微软雅黑" panose="020B0503020204020204" pitchFamily="34" charset="-122"/>
              </a:endParaRPr>
            </a:p>
          </p:txBody>
        </p:sp>
        <p:sp>
          <p:nvSpPr>
            <p:cNvPr id="68" name="任意多边形: 形状 67"/>
            <p:cNvSpPr/>
            <p:nvPr/>
          </p:nvSpPr>
          <p:spPr>
            <a:xfrm>
              <a:off x="792138" y="4450586"/>
              <a:ext cx="178013" cy="122384"/>
            </a:xfrm>
            <a:custGeom>
              <a:avLst/>
              <a:gdLst>
                <a:gd name="connsiteX0" fmla="*/ 287578 w 287578"/>
                <a:gd name="connsiteY0" fmla="*/ 95260 h 197710"/>
                <a:gd name="connsiteX1" fmla="*/ 165357 w 287578"/>
                <a:gd name="connsiteY1" fmla="*/ 197710 h 197710"/>
                <a:gd name="connsiteX2" fmla="*/ 35947 w 287578"/>
                <a:gd name="connsiteY2" fmla="*/ 71895 h 197710"/>
                <a:gd name="connsiteX3" fmla="*/ 0 w 287578"/>
                <a:gd name="connsiteY3" fmla="*/ 48529 h 197710"/>
                <a:gd name="connsiteX4" fmla="*/ 26960 w 287578"/>
                <a:gd name="connsiteY4" fmla="*/ 21568 h 197710"/>
                <a:gd name="connsiteX5" fmla="*/ 26960 w 287578"/>
                <a:gd name="connsiteY5" fmla="*/ 0 h 19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78" h="197710">
                  <a:moveTo>
                    <a:pt x="287578" y="95260"/>
                  </a:moveTo>
                  <a:cubicBezTo>
                    <a:pt x="264212" y="156371"/>
                    <a:pt x="217481" y="197710"/>
                    <a:pt x="165357" y="197710"/>
                  </a:cubicBezTo>
                  <a:cubicBezTo>
                    <a:pt x="106044" y="197710"/>
                    <a:pt x="55718" y="147384"/>
                    <a:pt x="35947" y="71895"/>
                  </a:cubicBezTo>
                  <a:cubicBezTo>
                    <a:pt x="19771" y="82679"/>
                    <a:pt x="0" y="70097"/>
                    <a:pt x="0" y="48529"/>
                  </a:cubicBezTo>
                  <a:cubicBezTo>
                    <a:pt x="0" y="32353"/>
                    <a:pt x="12581" y="17974"/>
                    <a:pt x="26960" y="21568"/>
                  </a:cubicBezTo>
                  <a:cubicBezTo>
                    <a:pt x="26960" y="21568"/>
                    <a:pt x="26960" y="8987"/>
                    <a:pt x="26960" y="0"/>
                  </a:cubicBezTo>
                </a:path>
              </a:pathLst>
            </a:custGeom>
            <a:noFill/>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grpSp>
    </p:spTree>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链状分子构象异构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353631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sym typeface="+mn-ea"/>
              </a:rPr>
              <a:t>5.1</a:t>
            </a:r>
            <a:r>
              <a:rPr lang="zh-CN" altLang="en-US" sz="2400" b="1" dirty="0">
                <a:solidFill>
                  <a:schemeClr val="tx1">
                    <a:lumMod val="85000"/>
                    <a:lumOff val="15000"/>
                  </a:schemeClr>
                </a:solidFill>
                <a:latin typeface="思源宋体 CN Heavy" pitchFamily="18" charset="-122"/>
                <a:ea typeface="思源宋体 CN Heavy" pitchFamily="18" charset="-122"/>
                <a:sym typeface="+mn-ea"/>
              </a:rPr>
              <a:t>哪种构象更稳定？</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9" name="图片 8"/>
          <p:cNvPicPr>
            <a:picLocks noChangeAspect="1"/>
          </p:cNvPicPr>
          <p:nvPr/>
        </p:nvPicPr>
        <p:blipFill>
          <a:blip r:embed="rId7"/>
          <a:stretch>
            <a:fillRect/>
          </a:stretch>
        </p:blipFill>
        <p:spPr>
          <a:xfrm>
            <a:off x="4685030" y="2396490"/>
            <a:ext cx="3527425" cy="2298700"/>
          </a:xfrm>
          <a:prstGeom prst="rect">
            <a:avLst/>
          </a:prstGeom>
        </p:spPr>
      </p:pic>
      <p:sp>
        <p:nvSpPr>
          <p:cNvPr id="12" name="TextBox 26"/>
          <p:cNvSpPr txBox="1"/>
          <p:nvPr>
            <p:custDataLst>
              <p:tags r:id="rId8"/>
            </p:custDataLst>
          </p:nvPr>
        </p:nvSpPr>
        <p:spPr>
          <a:xfrm>
            <a:off x="760095" y="2169160"/>
            <a:ext cx="3745865" cy="4031615"/>
          </a:xfrm>
          <a:prstGeom prst="rect">
            <a:avLst/>
          </a:prstGeom>
          <a:noFill/>
        </p:spPr>
        <p:txBody>
          <a:bodyPr wrap="square" lIns="75493" tIns="37747" rIns="75493" bIns="37747" rtlCol="0">
            <a:spAutoFit/>
          </a:bodyPr>
          <a:p>
            <a:pPr algn="just">
              <a:lnSpc>
                <a:spcPct val="130000"/>
              </a:lnSpc>
            </a:pPr>
            <a:r>
              <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交叉式构象</a:t>
            </a:r>
            <a:r>
              <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更稳定</a:t>
            </a:r>
            <a:endPar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endPar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u="sng"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空间位阻效应：</a:t>
            </a:r>
            <a:endParaRPr lang="zh-CN" altLang="en-US" u="sng"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交叉式构象前后端两个</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原子上的原子或原子团的距离最远，产生的斥力最小，分子的内能最低</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u="sng"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扭转张力：</a:t>
            </a:r>
            <a:endParaRPr lang="zh-CN" altLang="en-US" u="sng"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倾向于转变为交叉式构象的力，如果可自由转变，则表现为交叉式构象的产物更多；若不能，则分子内存有</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扭转张力</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环状分子构象异构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353631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4.2</a:t>
            </a:r>
            <a:r>
              <a:rPr lang="zh-CN" altLang="en-US" sz="2400" b="1" dirty="0">
                <a:solidFill>
                  <a:schemeClr val="tx1">
                    <a:lumMod val="85000"/>
                    <a:lumOff val="15000"/>
                  </a:schemeClr>
                </a:solidFill>
                <a:latin typeface="思源宋体 CN Heavy" pitchFamily="18" charset="-122"/>
                <a:ea typeface="思源宋体 CN Heavy" pitchFamily="18" charset="-122"/>
              </a:rPr>
              <a:t>有哪些不同的</a:t>
            </a:r>
            <a:r>
              <a:rPr lang="zh-CN" altLang="en-US" sz="2400" b="1" dirty="0">
                <a:solidFill>
                  <a:schemeClr val="tx1">
                    <a:lumMod val="85000"/>
                    <a:lumOff val="15000"/>
                  </a:schemeClr>
                </a:solidFill>
                <a:latin typeface="思源宋体 CN Heavy" pitchFamily="18" charset="-122"/>
                <a:ea typeface="思源宋体 CN Heavy" pitchFamily="18" charset="-122"/>
              </a:rPr>
              <a:t>构象？</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6" name="文本框 5"/>
          <p:cNvSpPr txBox="1"/>
          <p:nvPr/>
        </p:nvSpPr>
        <p:spPr>
          <a:xfrm>
            <a:off x="1246505" y="2126615"/>
            <a:ext cx="6096000" cy="491490"/>
          </a:xfrm>
          <a:prstGeom prst="rect">
            <a:avLst/>
          </a:prstGeom>
          <a:noFill/>
        </p:spPr>
        <p:txBody>
          <a:bodyPr wrap="square" rtlCol="0" anchor="t">
            <a:spAutoFit/>
          </a:bodyPr>
          <a:p>
            <a:pPr algn="just">
              <a:lnSpc>
                <a:spcPct val="130000"/>
              </a:lnSpc>
            </a:pP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环丁烷</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8" name="文本框 7"/>
          <p:cNvSpPr txBox="1"/>
          <p:nvPr/>
        </p:nvSpPr>
        <p:spPr>
          <a:xfrm>
            <a:off x="1245870" y="4471670"/>
            <a:ext cx="8779510" cy="368300"/>
          </a:xfrm>
          <a:prstGeom prst="rect">
            <a:avLst/>
          </a:prstGeom>
          <a:noFill/>
        </p:spPr>
        <p:txBody>
          <a:bodyPr wrap="square" rtlCol="0" anchor="t">
            <a:spAutoFit/>
          </a:bodyPr>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碟式</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（更稳定）</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平面式</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碟式（更稳定）</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10" name="图片 9"/>
          <p:cNvPicPr>
            <a:picLocks noChangeAspect="1"/>
          </p:cNvPicPr>
          <p:nvPr/>
        </p:nvPicPr>
        <p:blipFill>
          <a:blip r:embed="rId7"/>
          <a:stretch>
            <a:fillRect/>
          </a:stretch>
        </p:blipFill>
        <p:spPr>
          <a:xfrm>
            <a:off x="2321560" y="2126615"/>
            <a:ext cx="970280" cy="636270"/>
          </a:xfrm>
          <a:prstGeom prst="rect">
            <a:avLst/>
          </a:prstGeom>
        </p:spPr>
      </p:pic>
      <p:pic>
        <p:nvPicPr>
          <p:cNvPr id="11" name="图片 10"/>
          <p:cNvPicPr>
            <a:picLocks noChangeAspect="1"/>
          </p:cNvPicPr>
          <p:nvPr/>
        </p:nvPicPr>
        <p:blipFill>
          <a:blip r:embed="rId8"/>
          <a:stretch>
            <a:fillRect/>
          </a:stretch>
        </p:blipFill>
        <p:spPr>
          <a:xfrm>
            <a:off x="1246505" y="2911475"/>
            <a:ext cx="7047865" cy="1497330"/>
          </a:xfrm>
          <a:prstGeom prst="rect">
            <a:avLst/>
          </a:prstGeom>
        </p:spPr>
      </p:pic>
    </p:spTree>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环状分子构象异构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353631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4.2</a:t>
            </a:r>
            <a:r>
              <a:rPr lang="zh-CN" altLang="en-US" sz="2400" b="1" dirty="0">
                <a:solidFill>
                  <a:schemeClr val="tx1">
                    <a:lumMod val="85000"/>
                    <a:lumOff val="15000"/>
                  </a:schemeClr>
                </a:solidFill>
                <a:latin typeface="思源宋体 CN Heavy" pitchFamily="18" charset="-122"/>
                <a:ea typeface="思源宋体 CN Heavy" pitchFamily="18" charset="-122"/>
              </a:rPr>
              <a:t>有哪些不同的</a:t>
            </a:r>
            <a:r>
              <a:rPr lang="zh-CN" altLang="en-US" sz="2400" b="1" dirty="0">
                <a:solidFill>
                  <a:schemeClr val="tx1">
                    <a:lumMod val="85000"/>
                    <a:lumOff val="15000"/>
                  </a:schemeClr>
                </a:solidFill>
                <a:latin typeface="思源宋体 CN Heavy" pitchFamily="18" charset="-122"/>
                <a:ea typeface="思源宋体 CN Heavy" pitchFamily="18" charset="-122"/>
              </a:rPr>
              <a:t>构象？</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6" name="文本框 5"/>
          <p:cNvSpPr txBox="1"/>
          <p:nvPr/>
        </p:nvSpPr>
        <p:spPr>
          <a:xfrm>
            <a:off x="1246505" y="2126615"/>
            <a:ext cx="6096000" cy="491490"/>
          </a:xfrm>
          <a:prstGeom prst="rect">
            <a:avLst/>
          </a:prstGeom>
          <a:noFill/>
        </p:spPr>
        <p:txBody>
          <a:bodyPr wrap="square" rtlCol="0" anchor="t">
            <a:spAutoFit/>
          </a:bodyPr>
          <a:p>
            <a:pPr algn="just">
              <a:lnSpc>
                <a:spcPct val="130000"/>
              </a:lnSpc>
            </a:pP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环</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戊烷</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8" name="文本框 7"/>
          <p:cNvSpPr txBox="1"/>
          <p:nvPr/>
        </p:nvSpPr>
        <p:spPr>
          <a:xfrm>
            <a:off x="1070610" y="6413500"/>
            <a:ext cx="6096000" cy="368300"/>
          </a:xfrm>
          <a:prstGeom prst="rect">
            <a:avLst/>
          </a:prstGeom>
          <a:noFill/>
        </p:spPr>
        <p:txBody>
          <a:bodyPr wrap="square" rtlCol="0" anchor="t">
            <a:spAutoFit/>
          </a:bodyPr>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信封式（更稳定）</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半</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椅式</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9" name="图片 8"/>
          <p:cNvPicPr>
            <a:picLocks noChangeAspect="1"/>
          </p:cNvPicPr>
          <p:nvPr/>
        </p:nvPicPr>
        <p:blipFill>
          <a:blip r:embed="rId7"/>
          <a:stretch>
            <a:fillRect/>
          </a:stretch>
        </p:blipFill>
        <p:spPr>
          <a:xfrm>
            <a:off x="2408555" y="2087880"/>
            <a:ext cx="1050925" cy="772795"/>
          </a:xfrm>
          <a:prstGeom prst="rect">
            <a:avLst/>
          </a:prstGeom>
        </p:spPr>
      </p:pic>
      <p:pic>
        <p:nvPicPr>
          <p:cNvPr id="13" name="图片 12"/>
          <p:cNvPicPr>
            <a:picLocks noChangeAspect="1"/>
          </p:cNvPicPr>
          <p:nvPr/>
        </p:nvPicPr>
        <p:blipFill>
          <a:blip r:embed="rId8"/>
          <a:stretch>
            <a:fillRect/>
          </a:stretch>
        </p:blipFill>
        <p:spPr>
          <a:xfrm>
            <a:off x="1193800" y="2911475"/>
            <a:ext cx="6149340" cy="2241550"/>
          </a:xfrm>
          <a:prstGeom prst="rect">
            <a:avLst/>
          </a:prstGeom>
        </p:spPr>
      </p:pic>
      <p:pic>
        <p:nvPicPr>
          <p:cNvPr id="12" name="图片 11"/>
          <p:cNvPicPr>
            <a:picLocks noChangeAspect="1"/>
          </p:cNvPicPr>
          <p:nvPr/>
        </p:nvPicPr>
        <p:blipFill>
          <a:blip r:embed="rId9"/>
          <a:stretch>
            <a:fillRect/>
          </a:stretch>
        </p:blipFill>
        <p:spPr>
          <a:xfrm>
            <a:off x="1193800" y="2910840"/>
            <a:ext cx="6148705" cy="3248025"/>
          </a:xfrm>
          <a:prstGeom prst="rect">
            <a:avLst/>
          </a:prstGeom>
        </p:spPr>
      </p:pic>
      <p:pic>
        <p:nvPicPr>
          <p:cNvPr id="15" name="图片 14"/>
          <p:cNvPicPr>
            <a:picLocks noChangeAspect="1"/>
          </p:cNvPicPr>
          <p:nvPr/>
        </p:nvPicPr>
        <p:blipFill>
          <a:blip r:embed="rId10"/>
          <a:stretch>
            <a:fillRect/>
          </a:stretch>
        </p:blipFill>
        <p:spPr>
          <a:xfrm>
            <a:off x="4545330" y="3096260"/>
            <a:ext cx="2713990" cy="2720975"/>
          </a:xfrm>
          <a:prstGeom prst="rect">
            <a:avLst/>
          </a:prstGeom>
        </p:spPr>
      </p:pic>
      <p:pic>
        <p:nvPicPr>
          <p:cNvPr id="16" name="图片 15" descr="动画1"/>
          <p:cNvPicPr>
            <a:picLocks noChangeAspect="1"/>
          </p:cNvPicPr>
          <p:nvPr/>
        </p:nvPicPr>
        <p:blipFill>
          <a:blip r:embed="rId11"/>
          <a:stretch>
            <a:fillRect/>
          </a:stretch>
        </p:blipFill>
        <p:spPr>
          <a:xfrm>
            <a:off x="4545330" y="3096260"/>
            <a:ext cx="2713990" cy="272097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环状分子构象异构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353631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4.2</a:t>
            </a:r>
            <a:r>
              <a:rPr lang="zh-CN" altLang="en-US" sz="2400" b="1" dirty="0">
                <a:solidFill>
                  <a:schemeClr val="tx1">
                    <a:lumMod val="85000"/>
                    <a:lumOff val="15000"/>
                  </a:schemeClr>
                </a:solidFill>
                <a:latin typeface="思源宋体 CN Heavy" pitchFamily="18" charset="-122"/>
                <a:ea typeface="思源宋体 CN Heavy" pitchFamily="18" charset="-122"/>
              </a:rPr>
              <a:t>有哪些不同的</a:t>
            </a:r>
            <a:r>
              <a:rPr lang="zh-CN" altLang="en-US" sz="2400" b="1" dirty="0">
                <a:solidFill>
                  <a:schemeClr val="tx1">
                    <a:lumMod val="85000"/>
                    <a:lumOff val="15000"/>
                  </a:schemeClr>
                </a:solidFill>
                <a:latin typeface="思源宋体 CN Heavy" pitchFamily="18" charset="-122"/>
                <a:ea typeface="思源宋体 CN Heavy" pitchFamily="18" charset="-122"/>
              </a:rPr>
              <a:t>构象？</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6" name="文本框 5"/>
          <p:cNvSpPr txBox="1"/>
          <p:nvPr/>
        </p:nvSpPr>
        <p:spPr>
          <a:xfrm>
            <a:off x="1246505" y="2126615"/>
            <a:ext cx="6096000" cy="491490"/>
          </a:xfrm>
          <a:prstGeom prst="rect">
            <a:avLst/>
          </a:prstGeom>
          <a:noFill/>
        </p:spPr>
        <p:txBody>
          <a:bodyPr wrap="square" rtlCol="0" anchor="t">
            <a:spAutoFit/>
          </a:bodyPr>
          <a:p>
            <a:pPr algn="just">
              <a:lnSpc>
                <a:spcPct val="130000"/>
              </a:lnSpc>
            </a:pP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环</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己烷</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8" name="文本框 7"/>
          <p:cNvSpPr txBox="1"/>
          <p:nvPr/>
        </p:nvSpPr>
        <p:spPr>
          <a:xfrm>
            <a:off x="1148715" y="6029325"/>
            <a:ext cx="6096000" cy="368300"/>
          </a:xfrm>
          <a:prstGeom prst="rect">
            <a:avLst/>
          </a:prstGeom>
          <a:noFill/>
        </p:spPr>
        <p:txBody>
          <a:bodyPr wrap="square" rtlCol="0" anchor="t">
            <a:spAutoFit/>
          </a:bodyPr>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椅式（更稳定）</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船式</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7" name="图片 6"/>
          <p:cNvPicPr>
            <a:picLocks noChangeAspect="1"/>
          </p:cNvPicPr>
          <p:nvPr/>
        </p:nvPicPr>
        <p:blipFill>
          <a:blip r:embed="rId7"/>
          <a:stretch>
            <a:fillRect/>
          </a:stretch>
        </p:blipFill>
        <p:spPr>
          <a:xfrm>
            <a:off x="1246505" y="2911475"/>
            <a:ext cx="5920105" cy="2451735"/>
          </a:xfrm>
          <a:prstGeom prst="rect">
            <a:avLst/>
          </a:prstGeom>
        </p:spPr>
      </p:pic>
      <p:pic>
        <p:nvPicPr>
          <p:cNvPr id="4" name="图片 3"/>
          <p:cNvPicPr>
            <a:picLocks noChangeAspect="1"/>
          </p:cNvPicPr>
          <p:nvPr/>
        </p:nvPicPr>
        <p:blipFill>
          <a:blip r:embed="rId8"/>
          <a:stretch>
            <a:fillRect/>
          </a:stretch>
        </p:blipFill>
        <p:spPr>
          <a:xfrm>
            <a:off x="1246505" y="2911475"/>
            <a:ext cx="6096635" cy="3047365"/>
          </a:xfrm>
          <a:prstGeom prst="rect">
            <a:avLst/>
          </a:prstGeom>
        </p:spPr>
      </p:pic>
      <p:pic>
        <p:nvPicPr>
          <p:cNvPr id="10" name="图片 9"/>
          <p:cNvPicPr>
            <a:picLocks noChangeAspect="1"/>
          </p:cNvPicPr>
          <p:nvPr/>
        </p:nvPicPr>
        <p:blipFill>
          <a:blip r:embed="rId9"/>
          <a:stretch>
            <a:fillRect/>
          </a:stretch>
        </p:blipFill>
        <p:spPr>
          <a:xfrm>
            <a:off x="2230755" y="2038350"/>
            <a:ext cx="1052830" cy="80264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环状分子构象异构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353631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5.2</a:t>
            </a:r>
            <a:r>
              <a:rPr lang="zh-CN" altLang="en-US" sz="2400" b="1" dirty="0">
                <a:solidFill>
                  <a:schemeClr val="tx1">
                    <a:lumMod val="85000"/>
                    <a:lumOff val="15000"/>
                  </a:schemeClr>
                </a:solidFill>
                <a:latin typeface="思源宋体 CN Heavy" pitchFamily="18" charset="-122"/>
                <a:ea typeface="思源宋体 CN Heavy" pitchFamily="18" charset="-122"/>
              </a:rPr>
              <a:t>哪种构象</a:t>
            </a:r>
            <a:r>
              <a:rPr lang="zh-CN" altLang="en-US" sz="2400" b="1" dirty="0">
                <a:solidFill>
                  <a:schemeClr val="tx1">
                    <a:lumMod val="85000"/>
                    <a:lumOff val="15000"/>
                  </a:schemeClr>
                </a:solidFill>
                <a:latin typeface="思源宋体 CN Heavy" pitchFamily="18" charset="-122"/>
                <a:ea typeface="思源宋体 CN Heavy" pitchFamily="18" charset="-122"/>
              </a:rPr>
              <a:t>更稳定？</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6" name="文本框 5"/>
          <p:cNvSpPr txBox="1"/>
          <p:nvPr/>
        </p:nvSpPr>
        <p:spPr>
          <a:xfrm>
            <a:off x="1109980" y="4224020"/>
            <a:ext cx="6096000" cy="1691640"/>
          </a:xfrm>
          <a:prstGeom prst="rect">
            <a:avLst/>
          </a:prstGeom>
          <a:noFill/>
        </p:spPr>
        <p:txBody>
          <a:bodyPr wrap="square" rtlCol="0" anchor="t">
            <a:spAutoFit/>
          </a:bodyPr>
          <a:p>
            <a:pPr algn="just">
              <a:lnSpc>
                <a:spcPct val="130000"/>
              </a:lnSpc>
            </a:pP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环丁烷：碟式构象</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1.</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降低角张力（折叠后键角增大，靠近109</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°28′）</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2.</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降低扭转张力（折叠后重叠程度</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降低）</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3.</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降低空间张力（折叠后大部分</a:t>
            </a: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H</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原子距离</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增大）</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8" name="TextBox 26"/>
          <p:cNvSpPr txBox="1"/>
          <p:nvPr>
            <p:custDataLst>
              <p:tags r:id="rId7"/>
            </p:custDataLst>
          </p:nvPr>
        </p:nvSpPr>
        <p:spPr>
          <a:xfrm>
            <a:off x="1070610" y="1985645"/>
            <a:ext cx="6948805" cy="1633855"/>
          </a:xfrm>
          <a:prstGeom prst="rect">
            <a:avLst/>
          </a:prstGeom>
          <a:noFill/>
        </p:spPr>
        <p:txBody>
          <a:bodyPr wrap="square" lIns="75493" tIns="37747" rIns="75493" bIns="37747" rtlCol="0">
            <a:noAutofit/>
          </a:bodyPr>
          <a:p>
            <a:pPr algn="just">
              <a:lnSpc>
                <a:spcPct val="130000"/>
              </a:lnSpc>
            </a:pPr>
            <a:r>
              <a:rPr lang="zh-CN" altLang="en-US" u="sng"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角张力：</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由于环烷烃的键角和</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sp3</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杂化的碳原子成键的键角</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(109</a:t>
            </a:r>
            <a:r>
              <a:rPr lang="en-US"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28′)</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存在偏差，导致分子中出现的张力</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u="sng"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空间张力：</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非键合原子或基团之间距离</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过近时，会产生排斥，即空间张力</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u="sng"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扭转张力：</a:t>
            </a:r>
            <a:endParaRPr lang="zh-CN" altLang="en-US" u="sng"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倾向于转变为交叉式构象的力</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环状分子构象异构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353631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5.2</a:t>
            </a:r>
            <a:r>
              <a:rPr lang="zh-CN" altLang="en-US" sz="2400" b="1" dirty="0">
                <a:solidFill>
                  <a:schemeClr val="tx1">
                    <a:lumMod val="85000"/>
                    <a:lumOff val="15000"/>
                  </a:schemeClr>
                </a:solidFill>
                <a:latin typeface="思源宋体 CN Heavy" pitchFamily="18" charset="-122"/>
                <a:ea typeface="思源宋体 CN Heavy" pitchFamily="18" charset="-122"/>
              </a:rPr>
              <a:t>哪种构象</a:t>
            </a:r>
            <a:r>
              <a:rPr lang="zh-CN" altLang="en-US" sz="2400" b="1" dirty="0">
                <a:solidFill>
                  <a:schemeClr val="tx1">
                    <a:lumMod val="85000"/>
                    <a:lumOff val="15000"/>
                  </a:schemeClr>
                </a:solidFill>
                <a:latin typeface="思源宋体 CN Heavy" pitchFamily="18" charset="-122"/>
                <a:ea typeface="思源宋体 CN Heavy" pitchFamily="18" charset="-122"/>
              </a:rPr>
              <a:t>更稳定？</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6" name="文本框 5"/>
          <p:cNvSpPr txBox="1"/>
          <p:nvPr/>
        </p:nvSpPr>
        <p:spPr>
          <a:xfrm>
            <a:off x="1109980" y="2367280"/>
            <a:ext cx="6096000" cy="2891790"/>
          </a:xfrm>
          <a:prstGeom prst="rect">
            <a:avLst/>
          </a:prstGeom>
          <a:noFill/>
        </p:spPr>
        <p:txBody>
          <a:bodyPr wrap="square" rtlCol="0" anchor="t">
            <a:spAutoFit/>
          </a:bodyPr>
          <a:p>
            <a:pPr algn="just">
              <a:lnSpc>
                <a:spcPct val="130000"/>
              </a:lnSpc>
            </a:pP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环戊烷：</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信封式构象</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1.</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略微增大角张力（半椅式更接近</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109°28′，但二者角张力都很小</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2.</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降低扭转张力（凸起的碳原子使相邻</a:t>
            </a: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均为交叉式，且对面的</a:t>
            </a: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C—C</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为部分重叠，有两对</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重叠式；半椅式由于环闭合的要求，有三对</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重叠式）</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环状分子构象异构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353631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5.2</a:t>
            </a:r>
            <a:r>
              <a:rPr lang="zh-CN" altLang="en-US" sz="2400" b="1" dirty="0">
                <a:solidFill>
                  <a:schemeClr val="tx1">
                    <a:lumMod val="85000"/>
                    <a:lumOff val="15000"/>
                  </a:schemeClr>
                </a:solidFill>
                <a:latin typeface="思源宋体 CN Heavy" pitchFamily="18" charset="-122"/>
                <a:ea typeface="思源宋体 CN Heavy" pitchFamily="18" charset="-122"/>
              </a:rPr>
              <a:t>哪种构象</a:t>
            </a:r>
            <a:r>
              <a:rPr lang="zh-CN" altLang="en-US" sz="2400" b="1" dirty="0">
                <a:solidFill>
                  <a:schemeClr val="tx1">
                    <a:lumMod val="85000"/>
                    <a:lumOff val="15000"/>
                  </a:schemeClr>
                </a:solidFill>
                <a:latin typeface="思源宋体 CN Heavy" pitchFamily="18" charset="-122"/>
                <a:ea typeface="思源宋体 CN Heavy" pitchFamily="18" charset="-122"/>
              </a:rPr>
              <a:t>更稳定？</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6" name="文本框 5"/>
          <p:cNvSpPr txBox="1"/>
          <p:nvPr/>
        </p:nvSpPr>
        <p:spPr>
          <a:xfrm>
            <a:off x="1109980" y="2367280"/>
            <a:ext cx="6096000" cy="3291840"/>
          </a:xfrm>
          <a:prstGeom prst="rect">
            <a:avLst/>
          </a:prstGeom>
          <a:noFill/>
        </p:spPr>
        <p:txBody>
          <a:bodyPr wrap="square" rtlCol="0" anchor="t">
            <a:spAutoFit/>
          </a:bodyPr>
          <a:p>
            <a:pPr algn="just">
              <a:lnSpc>
                <a:spcPct val="130000"/>
              </a:lnSpc>
            </a:pP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环己烷：椅</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式构象</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1.</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减小角张力（椅式更接近109°28′，船式键角偏离</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较多）</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2.</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降低扭转张力（椅式均为交叉式构象，船式有两对重叠式</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构象）</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3.</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降低空间张力（椅式中</a:t>
            </a: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H</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原子间距离均较远，船式</a:t>
            </a: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旗杆</a:t>
            </a: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上的</a:t>
            </a: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H</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距离</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过近）</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6505" y="469265"/>
            <a:ext cx="360870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链状分子构象异构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pic>
        <p:nvPicPr>
          <p:cNvPr id="5" name="图片 4" descr="水上的桥&#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5636"/>
            <a:ext cx="12192000" cy="4636549"/>
          </a:xfrm>
          <a:prstGeom prst="rect">
            <a:avLst/>
          </a:prstGeom>
        </p:spPr>
      </p:pic>
      <p:sp>
        <p:nvSpPr>
          <p:cNvPr id="8" name="文本框 7"/>
          <p:cNvSpPr txBox="1"/>
          <p:nvPr>
            <p:custDataLst>
              <p:tags r:id="rId4"/>
            </p:custDataLst>
          </p:nvPr>
        </p:nvSpPr>
        <p:spPr>
          <a:xfrm>
            <a:off x="868680" y="3874135"/>
            <a:ext cx="2263140" cy="460375"/>
          </a:xfrm>
          <a:prstGeom prst="rect">
            <a:avLst/>
          </a:prstGeom>
          <a:noFill/>
        </p:spPr>
        <p:txBody>
          <a:bodyPr wrap="square" rtlCol="0">
            <a:spAutoFit/>
          </a:bodyPr>
          <a:lstStyle/>
          <a:p>
            <a:pPr algn="just"/>
            <a:r>
              <a:rPr lang="zh-CN" altLang="en-US" sz="2400" dirty="0">
                <a:solidFill>
                  <a:schemeClr val="tx1">
                    <a:lumMod val="85000"/>
                    <a:lumOff val="15000"/>
                  </a:schemeClr>
                </a:solidFill>
                <a:latin typeface="思源宋体 CN Heavy" pitchFamily="18" charset="-122"/>
                <a:ea typeface="思源宋体 CN Heavy" pitchFamily="18" charset="-122"/>
              </a:rPr>
              <a:t>确定目标</a:t>
            </a:r>
            <a:r>
              <a:rPr lang="en-US" altLang="zh-CN" sz="2400" dirty="0">
                <a:solidFill>
                  <a:schemeClr val="tx1">
                    <a:lumMod val="85000"/>
                    <a:lumOff val="15000"/>
                  </a:schemeClr>
                </a:solidFill>
                <a:latin typeface="思源宋体 CN Heavy" pitchFamily="18" charset="-122"/>
                <a:ea typeface="思源宋体 CN Heavy" pitchFamily="18" charset="-122"/>
              </a:rPr>
              <a:t>C-C</a:t>
            </a:r>
            <a:r>
              <a:rPr lang="zh-CN" altLang="en-US" sz="2400" dirty="0">
                <a:solidFill>
                  <a:schemeClr val="tx1">
                    <a:lumMod val="85000"/>
                    <a:lumOff val="15000"/>
                  </a:schemeClr>
                </a:solidFill>
                <a:latin typeface="思源宋体 CN Heavy" pitchFamily="18" charset="-122"/>
                <a:ea typeface="思源宋体 CN Heavy" pitchFamily="18" charset="-122"/>
              </a:rPr>
              <a:t>键</a:t>
            </a: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sp>
        <p:nvSpPr>
          <p:cNvPr id="11" name="文本框 10"/>
          <p:cNvSpPr txBox="1"/>
          <p:nvPr>
            <p:custDataLst>
              <p:tags r:id="rId5"/>
            </p:custDataLst>
          </p:nvPr>
        </p:nvSpPr>
        <p:spPr>
          <a:xfrm>
            <a:off x="3402965" y="2675255"/>
            <a:ext cx="1911350" cy="1198880"/>
          </a:xfrm>
          <a:prstGeom prst="rect">
            <a:avLst/>
          </a:prstGeom>
          <a:noFill/>
        </p:spPr>
        <p:txBody>
          <a:bodyPr wrap="square" rtlCol="0">
            <a:spAutoFit/>
          </a:bodyPr>
          <a:lstStyle/>
          <a:p>
            <a:pPr algn="just"/>
            <a:r>
              <a:rPr lang="zh-CN" altLang="en-US" sz="2400" dirty="0">
                <a:solidFill>
                  <a:schemeClr val="tx1">
                    <a:lumMod val="85000"/>
                    <a:lumOff val="15000"/>
                  </a:schemeClr>
                </a:solidFill>
                <a:latin typeface="思源宋体 CN Heavy" pitchFamily="18" charset="-122"/>
                <a:ea typeface="思源宋体 CN Heavy" pitchFamily="18" charset="-122"/>
              </a:rPr>
              <a:t>确定前后端</a:t>
            </a:r>
            <a:r>
              <a:rPr lang="en-US" altLang="zh-CN" sz="2400" dirty="0">
                <a:solidFill>
                  <a:schemeClr val="tx1">
                    <a:lumMod val="85000"/>
                    <a:lumOff val="15000"/>
                  </a:schemeClr>
                </a:solidFill>
                <a:latin typeface="思源宋体 CN Heavy" pitchFamily="18" charset="-122"/>
                <a:ea typeface="思源宋体 CN Heavy" pitchFamily="18" charset="-122"/>
              </a:rPr>
              <a:t>C</a:t>
            </a:r>
            <a:r>
              <a:rPr lang="zh-CN" altLang="en-US" sz="2400" dirty="0">
                <a:solidFill>
                  <a:schemeClr val="tx1">
                    <a:lumMod val="85000"/>
                    <a:lumOff val="15000"/>
                  </a:schemeClr>
                </a:solidFill>
                <a:latin typeface="思源宋体 CN Heavy" pitchFamily="18" charset="-122"/>
                <a:ea typeface="思源宋体 CN Heavy" pitchFamily="18" charset="-122"/>
              </a:rPr>
              <a:t>及其所连的原子或</a:t>
            </a:r>
            <a:r>
              <a:rPr lang="zh-CN" altLang="en-US" sz="2400" dirty="0">
                <a:solidFill>
                  <a:schemeClr val="tx1">
                    <a:lumMod val="85000"/>
                    <a:lumOff val="15000"/>
                  </a:schemeClr>
                </a:solidFill>
                <a:latin typeface="思源宋体 CN Heavy" pitchFamily="18" charset="-122"/>
                <a:ea typeface="思源宋体 CN Heavy" pitchFamily="18" charset="-122"/>
              </a:rPr>
              <a:t>基团</a:t>
            </a: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sp>
        <p:nvSpPr>
          <p:cNvPr id="14" name="文本框 13"/>
          <p:cNvSpPr txBox="1"/>
          <p:nvPr>
            <p:custDataLst>
              <p:tags r:id="rId6"/>
            </p:custDataLst>
          </p:nvPr>
        </p:nvSpPr>
        <p:spPr>
          <a:xfrm>
            <a:off x="5937250" y="1845310"/>
            <a:ext cx="1911350" cy="829945"/>
          </a:xfrm>
          <a:prstGeom prst="rect">
            <a:avLst/>
          </a:prstGeom>
          <a:noFill/>
        </p:spPr>
        <p:txBody>
          <a:bodyPr wrap="square" rtlCol="0">
            <a:spAutoFit/>
          </a:bodyPr>
          <a:lstStyle/>
          <a:p>
            <a:pPr algn="just"/>
            <a:r>
              <a:rPr lang="zh-CN" altLang="en-US" sz="2400" dirty="0">
                <a:solidFill>
                  <a:schemeClr val="tx1">
                    <a:lumMod val="85000"/>
                    <a:lumOff val="15000"/>
                  </a:schemeClr>
                </a:solidFill>
                <a:latin typeface="思源宋体 CN Heavy" pitchFamily="18" charset="-122"/>
                <a:ea typeface="思源宋体 CN Heavy" pitchFamily="18" charset="-122"/>
              </a:rPr>
              <a:t>按要求依次绘制前后端</a:t>
            </a:r>
            <a:r>
              <a:rPr lang="en-US" altLang="zh-CN" sz="2400" dirty="0">
                <a:solidFill>
                  <a:schemeClr val="tx1">
                    <a:lumMod val="85000"/>
                    <a:lumOff val="15000"/>
                  </a:schemeClr>
                </a:solidFill>
                <a:latin typeface="思源宋体 CN Heavy" pitchFamily="18" charset="-122"/>
                <a:ea typeface="思源宋体 CN Heavy" pitchFamily="18" charset="-122"/>
              </a:rPr>
              <a:t>C</a:t>
            </a:r>
            <a:endParaRPr lang="en-US" altLang="zh-CN" sz="2400" dirty="0">
              <a:solidFill>
                <a:schemeClr val="tx1">
                  <a:lumMod val="85000"/>
                  <a:lumOff val="15000"/>
                </a:schemeClr>
              </a:solidFill>
              <a:latin typeface="思源宋体 CN Heavy" pitchFamily="18" charset="-122"/>
              <a:ea typeface="思源宋体 CN Heavy" pitchFamily="18" charset="-122"/>
            </a:endParaRPr>
          </a:p>
        </p:txBody>
      </p:sp>
      <p:pic>
        <p:nvPicPr>
          <p:cNvPr id="4" name="图片 3" descr="mm-(3)"/>
          <p:cNvPicPr>
            <a:picLocks noChangeAspect="1"/>
          </p:cNvPicPr>
          <p:nvPr/>
        </p:nvPicPr>
        <p:blipFill>
          <a:blip r:embed="rId7"/>
          <a:stretch>
            <a:fillRect/>
          </a:stretch>
        </p:blipFill>
        <p:spPr>
          <a:xfrm>
            <a:off x="4683760" y="178435"/>
            <a:ext cx="1200785" cy="1185545"/>
          </a:xfrm>
          <a:prstGeom prst="rect">
            <a:avLst/>
          </a:prstGeom>
        </p:spPr>
      </p:pic>
      <p:sp>
        <p:nvSpPr>
          <p:cNvPr id="15" name="文本框 14"/>
          <p:cNvSpPr txBox="1"/>
          <p:nvPr>
            <p:custDataLst>
              <p:tags r:id="rId8"/>
            </p:custDataLst>
          </p:nvPr>
        </p:nvSpPr>
        <p:spPr>
          <a:xfrm>
            <a:off x="1148715" y="1003300"/>
            <a:ext cx="353631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6.1</a:t>
            </a:r>
            <a:r>
              <a:rPr lang="zh-CN" altLang="en-US" sz="2400" b="1" dirty="0">
                <a:solidFill>
                  <a:schemeClr val="tx1">
                    <a:lumMod val="85000"/>
                    <a:lumOff val="15000"/>
                  </a:schemeClr>
                </a:solidFill>
                <a:latin typeface="思源宋体 CN Heavy" pitchFamily="18" charset="-122"/>
                <a:ea typeface="思源宋体 CN Heavy" pitchFamily="18" charset="-122"/>
              </a:rPr>
              <a:t>不同构象</a:t>
            </a:r>
            <a:r>
              <a:rPr lang="zh-CN" altLang="en-US" sz="2400" b="1" dirty="0">
                <a:solidFill>
                  <a:schemeClr val="tx1">
                    <a:lumMod val="85000"/>
                    <a:lumOff val="15000"/>
                  </a:schemeClr>
                </a:solidFill>
                <a:latin typeface="思源宋体 CN Heavy" pitchFamily="18" charset="-122"/>
                <a:ea typeface="思源宋体 CN Heavy" pitchFamily="18" charset="-122"/>
              </a:rPr>
              <a:t>怎么画？</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Tree>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链状分子构象异构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353631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6.1</a:t>
            </a:r>
            <a:r>
              <a:rPr lang="zh-CN" altLang="en-US" sz="2400" b="1" dirty="0">
                <a:solidFill>
                  <a:schemeClr val="tx1">
                    <a:lumMod val="85000"/>
                    <a:lumOff val="15000"/>
                  </a:schemeClr>
                </a:solidFill>
                <a:latin typeface="思源宋体 CN Heavy" pitchFamily="18" charset="-122"/>
                <a:ea typeface="思源宋体 CN Heavy" pitchFamily="18" charset="-122"/>
              </a:rPr>
              <a:t>不同构象</a:t>
            </a:r>
            <a:r>
              <a:rPr lang="zh-CN" altLang="en-US" sz="2400" b="1" dirty="0">
                <a:solidFill>
                  <a:schemeClr val="tx1">
                    <a:lumMod val="85000"/>
                    <a:lumOff val="15000"/>
                  </a:schemeClr>
                </a:solidFill>
                <a:latin typeface="思源宋体 CN Heavy" pitchFamily="18" charset="-122"/>
                <a:ea typeface="思源宋体 CN Heavy" pitchFamily="18" charset="-122"/>
              </a:rPr>
              <a:t>怎么画？</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4" name="图片 3"/>
          <p:cNvPicPr>
            <a:picLocks noChangeAspect="1"/>
          </p:cNvPicPr>
          <p:nvPr/>
        </p:nvPicPr>
        <p:blipFill>
          <a:blip r:embed="rId7"/>
          <a:stretch>
            <a:fillRect/>
          </a:stretch>
        </p:blipFill>
        <p:spPr>
          <a:xfrm>
            <a:off x="1026795" y="2169160"/>
            <a:ext cx="5749925" cy="3065145"/>
          </a:xfrm>
          <a:prstGeom prst="rect">
            <a:avLst/>
          </a:prstGeom>
        </p:spPr>
      </p:pic>
    </p:spTree>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链状分子构象异构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353631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6.1</a:t>
            </a:r>
            <a:r>
              <a:rPr lang="zh-CN" altLang="en-US" sz="2400" b="1" dirty="0">
                <a:solidFill>
                  <a:schemeClr val="tx1">
                    <a:lumMod val="85000"/>
                    <a:lumOff val="15000"/>
                  </a:schemeClr>
                </a:solidFill>
                <a:latin typeface="思源宋体 CN Heavy" pitchFamily="18" charset="-122"/>
                <a:ea typeface="思源宋体 CN Heavy" pitchFamily="18" charset="-122"/>
              </a:rPr>
              <a:t>不同构象</a:t>
            </a:r>
            <a:r>
              <a:rPr lang="zh-CN" altLang="en-US" sz="2400" b="1" dirty="0">
                <a:solidFill>
                  <a:schemeClr val="tx1">
                    <a:lumMod val="85000"/>
                    <a:lumOff val="15000"/>
                  </a:schemeClr>
                </a:solidFill>
                <a:latin typeface="思源宋体 CN Heavy" pitchFamily="18" charset="-122"/>
                <a:ea typeface="思源宋体 CN Heavy" pitchFamily="18" charset="-122"/>
              </a:rPr>
              <a:t>怎么画？</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6" name="图片 5"/>
          <p:cNvPicPr>
            <a:picLocks noChangeAspect="1"/>
          </p:cNvPicPr>
          <p:nvPr/>
        </p:nvPicPr>
        <p:blipFill>
          <a:blip r:embed="rId7"/>
          <a:stretch>
            <a:fillRect/>
          </a:stretch>
        </p:blipFill>
        <p:spPr>
          <a:xfrm>
            <a:off x="1026795" y="2086610"/>
            <a:ext cx="5558790" cy="3084830"/>
          </a:xfrm>
          <a:prstGeom prst="rect">
            <a:avLst/>
          </a:prstGeom>
        </p:spPr>
      </p:pic>
      <p:sp>
        <p:nvSpPr>
          <p:cNvPr id="7" name="文本框 6"/>
          <p:cNvSpPr txBox="1"/>
          <p:nvPr/>
        </p:nvSpPr>
        <p:spPr>
          <a:xfrm>
            <a:off x="1026795" y="5238750"/>
            <a:ext cx="5558790" cy="922020"/>
          </a:xfrm>
          <a:prstGeom prst="rect">
            <a:avLst/>
          </a:prstGeom>
          <a:noFill/>
        </p:spPr>
        <p:txBody>
          <a:bodyPr wrap="square" rtlCol="0" anchor="t">
            <a:spAutoFit/>
          </a:bodyPr>
          <a:p>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技巧：</a:t>
            </a:r>
            <a:endParaRPr 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r>
              <a:rPr 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1.</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画出观察方向提醒自己前后</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的</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位置</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2.</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较复杂情况</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可以先画出立体结构再画纽曼</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图</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665375" y="688157"/>
            <a:ext cx="3028026" cy="857400"/>
            <a:chOff x="4524359" y="549275"/>
            <a:chExt cx="3028026" cy="857400"/>
          </a:xfrm>
        </p:grpSpPr>
        <p:sp>
          <p:nvSpPr>
            <p:cNvPr id="9" name="文本框 8"/>
            <p:cNvSpPr txBox="1"/>
            <p:nvPr/>
          </p:nvSpPr>
          <p:spPr>
            <a:xfrm>
              <a:off x="4524359" y="549275"/>
              <a:ext cx="1571641" cy="830997"/>
            </a:xfrm>
            <a:prstGeom prst="rect">
              <a:avLst/>
            </a:prstGeom>
            <a:noFill/>
          </p:spPr>
          <p:txBody>
            <a:bodyPr wrap="square" rtlCol="0">
              <a:spAutoFit/>
            </a:bodyPr>
            <a:lstStyle/>
            <a:p>
              <a:r>
                <a:rPr lang="zh-CN" altLang="en-US" sz="4800" spc="300" dirty="0">
                  <a:solidFill>
                    <a:schemeClr val="tx1">
                      <a:lumMod val="85000"/>
                      <a:lumOff val="15000"/>
                    </a:schemeClr>
                  </a:solidFill>
                  <a:latin typeface="思源宋体 CN Heavy" pitchFamily="18" charset="-122"/>
                  <a:ea typeface="思源宋体 CN Heavy" pitchFamily="18" charset="-122"/>
                </a:rPr>
                <a:t>目录</a:t>
              </a:r>
              <a:endParaRPr lang="zh-CN" altLang="en-US" sz="4800" spc="300" dirty="0">
                <a:solidFill>
                  <a:schemeClr val="tx1">
                    <a:lumMod val="85000"/>
                    <a:lumOff val="15000"/>
                  </a:schemeClr>
                </a:solidFill>
                <a:latin typeface="三极正极黑简体" panose="00000500000000000000" pitchFamily="2" charset="-122"/>
                <a:ea typeface="三极正极黑简体" panose="00000500000000000000" pitchFamily="2" charset="-122"/>
              </a:endParaRPr>
            </a:p>
          </p:txBody>
        </p:sp>
        <p:sp>
          <p:nvSpPr>
            <p:cNvPr id="10" name="文本框 9"/>
            <p:cNvSpPr txBox="1"/>
            <p:nvPr/>
          </p:nvSpPr>
          <p:spPr>
            <a:xfrm>
              <a:off x="6096001" y="883455"/>
              <a:ext cx="1456384" cy="523220"/>
            </a:xfrm>
            <a:prstGeom prst="rect">
              <a:avLst/>
            </a:prstGeom>
            <a:noFill/>
          </p:spPr>
          <p:txBody>
            <a:bodyPr vert="horz" wrap="square">
              <a:spAutoFit/>
            </a:bodyPr>
            <a:lstStyle/>
            <a:p>
              <a:r>
                <a:rPr lang="en-US" altLang="zh-CN" sz="1400" spc="300" dirty="0">
                  <a:solidFill>
                    <a:schemeClr val="tx1">
                      <a:lumMod val="85000"/>
                      <a:lumOff val="15000"/>
                      <a:alpha val="6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CONTENTS</a:t>
              </a:r>
              <a:endParaRPr lang="zh-CN" altLang="en-US" sz="1400" spc="300" dirty="0">
                <a:solidFill>
                  <a:schemeClr val="tx1">
                    <a:lumMod val="85000"/>
                    <a:lumOff val="15000"/>
                    <a:alpha val="6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cxnSp>
          <p:nvCxnSpPr>
            <p:cNvPr id="12" name="直接连接符 11"/>
            <p:cNvCxnSpPr/>
            <p:nvPr/>
          </p:nvCxnSpPr>
          <p:spPr>
            <a:xfrm flipH="1">
              <a:off x="6038371" y="795819"/>
              <a:ext cx="0" cy="377539"/>
            </a:xfrm>
            <a:prstGeom prst="line">
              <a:avLst/>
            </a:prstGeom>
            <a:ln>
              <a:solidFill>
                <a:schemeClr val="tx1">
                  <a:lumMod val="85000"/>
                  <a:lumOff val="15000"/>
                  <a:alpha val="50000"/>
                </a:schemeClr>
              </a:solidFill>
            </a:ln>
          </p:spPr>
          <p:style>
            <a:lnRef idx="2">
              <a:schemeClr val="accent1"/>
            </a:lnRef>
            <a:fillRef idx="0">
              <a:schemeClr val="accent1"/>
            </a:fillRef>
            <a:effectRef idx="1">
              <a:schemeClr val="accent1"/>
            </a:effectRef>
            <a:fontRef idx="minor">
              <a:schemeClr val="tx1"/>
            </a:fontRef>
          </p:style>
        </p:cxnSp>
      </p:grpSp>
      <p:grpSp>
        <p:nvGrpSpPr>
          <p:cNvPr id="25" name="组合 24"/>
          <p:cNvGrpSpPr/>
          <p:nvPr>
            <p:custDataLst>
              <p:tags r:id="rId1"/>
            </p:custDataLst>
          </p:nvPr>
        </p:nvGrpSpPr>
        <p:grpSpPr>
          <a:xfrm>
            <a:off x="1357535" y="2051346"/>
            <a:ext cx="4062341" cy="816733"/>
            <a:chOff x="1357535" y="1785873"/>
            <a:chExt cx="4062341" cy="816733"/>
          </a:xfrm>
        </p:grpSpPr>
        <p:sp>
          <p:nvSpPr>
            <p:cNvPr id="16" name="文本框 15"/>
            <p:cNvSpPr txBox="1"/>
            <p:nvPr>
              <p:custDataLst>
                <p:tags r:id="rId2"/>
              </p:custDataLst>
            </p:nvPr>
          </p:nvSpPr>
          <p:spPr>
            <a:xfrm>
              <a:off x="1819426" y="1785873"/>
              <a:ext cx="356235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简述</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nvGrpSpPr>
            <p:cNvPr id="21" name="组合 20"/>
            <p:cNvGrpSpPr/>
            <p:nvPr/>
          </p:nvGrpSpPr>
          <p:grpSpPr>
            <a:xfrm>
              <a:off x="1357535" y="1878235"/>
              <a:ext cx="447675" cy="400050"/>
              <a:chOff x="1537681" y="1878235"/>
              <a:chExt cx="447675" cy="400050"/>
            </a:xfrm>
          </p:grpSpPr>
          <p:sp>
            <p:nvSpPr>
              <p:cNvPr id="19" name="椭圆 18"/>
              <p:cNvSpPr/>
              <p:nvPr>
                <p:custDataLst>
                  <p:tags r:id="rId3"/>
                </p:custDataLst>
              </p:nvPr>
            </p:nvSpPr>
            <p:spPr>
              <a:xfrm>
                <a:off x="1561494" y="1878235"/>
                <a:ext cx="400050" cy="40005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0" name="文本框 19"/>
              <p:cNvSpPr txBox="1"/>
              <p:nvPr>
                <p:custDataLst>
                  <p:tags r:id="rId4"/>
                </p:custDataLst>
              </p:nvPr>
            </p:nvSpPr>
            <p:spPr>
              <a:xfrm>
                <a:off x="1537681" y="1924371"/>
                <a:ext cx="447675" cy="307777"/>
              </a:xfrm>
              <a:prstGeom prst="rect">
                <a:avLst/>
              </a:prstGeom>
              <a:noFill/>
            </p:spPr>
            <p:txBody>
              <a:bodyPr wrap="square" rtlCol="0">
                <a:spAutoFit/>
              </a:bodyPr>
              <a:lstStyle/>
              <a:p>
                <a:pPr algn="ctr"/>
                <a:r>
                  <a:rPr lang="en-US" altLang="zh-CN" sz="1400" spc="30" dirty="0">
                    <a:solidFill>
                      <a:schemeClr val="bg1"/>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01</a:t>
                </a:r>
                <a:endParaRPr lang="en-US" altLang="zh-CN" sz="1400" spc="30" dirty="0">
                  <a:solidFill>
                    <a:schemeClr val="bg1"/>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sp>
          <p:nvSpPr>
            <p:cNvPr id="37" name="文本框 36"/>
            <p:cNvSpPr txBox="1"/>
            <p:nvPr>
              <p:custDataLst>
                <p:tags r:id="rId5"/>
              </p:custDataLst>
            </p:nvPr>
          </p:nvSpPr>
          <p:spPr>
            <a:xfrm>
              <a:off x="1857526" y="2265421"/>
              <a:ext cx="3562350" cy="337185"/>
            </a:xfrm>
            <a:prstGeom prst="rect">
              <a:avLst/>
            </a:prstGeom>
            <a:noFill/>
          </p:spPr>
          <p:txBody>
            <a:bodyPr wrap="square" rtlCol="0">
              <a:spAutoFit/>
            </a:bodyPr>
            <a:lstStyle/>
            <a:p>
              <a:r>
                <a:rPr lang="en-US" altLang="zh-CN" sz="1600" spc="300" dirty="0">
                  <a:solidFill>
                    <a:schemeClr val="tx1">
                      <a:alpha val="5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Introduction</a:t>
              </a:r>
              <a:endParaRPr lang="en-US" altLang="zh-CN" sz="1600" spc="300" dirty="0">
                <a:solidFill>
                  <a:schemeClr val="tx1">
                    <a:alpha val="5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grpSp>
        <p:nvGrpSpPr>
          <p:cNvPr id="26" name="组合 25"/>
          <p:cNvGrpSpPr/>
          <p:nvPr>
            <p:custDataLst>
              <p:tags r:id="rId6"/>
            </p:custDataLst>
          </p:nvPr>
        </p:nvGrpSpPr>
        <p:grpSpPr>
          <a:xfrm>
            <a:off x="7397881" y="2051346"/>
            <a:ext cx="4690110" cy="870585"/>
            <a:chOff x="6853557" y="1785873"/>
            <a:chExt cx="4690110" cy="870585"/>
          </a:xfrm>
        </p:grpSpPr>
        <p:sp>
          <p:nvSpPr>
            <p:cNvPr id="17" name="文本框 16"/>
            <p:cNvSpPr txBox="1"/>
            <p:nvPr>
              <p:custDataLst>
                <p:tags r:id="rId7"/>
              </p:custDataLst>
            </p:nvPr>
          </p:nvSpPr>
          <p:spPr>
            <a:xfrm>
              <a:off x="7319963" y="1785873"/>
              <a:ext cx="356235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nvGrpSpPr>
            <p:cNvPr id="22" name="组合 21"/>
            <p:cNvGrpSpPr/>
            <p:nvPr/>
          </p:nvGrpSpPr>
          <p:grpSpPr>
            <a:xfrm>
              <a:off x="6853557" y="1878235"/>
              <a:ext cx="447675" cy="400050"/>
              <a:chOff x="1514186" y="1878235"/>
              <a:chExt cx="447675" cy="400050"/>
            </a:xfrm>
          </p:grpSpPr>
          <p:sp>
            <p:nvSpPr>
              <p:cNvPr id="23" name="椭圆 22"/>
              <p:cNvSpPr/>
              <p:nvPr>
                <p:custDataLst>
                  <p:tags r:id="rId8"/>
                </p:custDataLst>
              </p:nvPr>
            </p:nvSpPr>
            <p:spPr>
              <a:xfrm>
                <a:off x="1561494" y="1878235"/>
                <a:ext cx="400050" cy="40005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4" name="文本框 23"/>
              <p:cNvSpPr txBox="1"/>
              <p:nvPr>
                <p:custDataLst>
                  <p:tags r:id="rId9"/>
                </p:custDataLst>
              </p:nvPr>
            </p:nvSpPr>
            <p:spPr>
              <a:xfrm>
                <a:off x="1514186" y="1924371"/>
                <a:ext cx="447675" cy="307777"/>
              </a:xfrm>
              <a:prstGeom prst="rect">
                <a:avLst/>
              </a:prstGeom>
              <a:noFill/>
            </p:spPr>
            <p:txBody>
              <a:bodyPr wrap="square" rtlCol="0">
                <a:spAutoFit/>
              </a:bodyPr>
              <a:lstStyle/>
              <a:p>
                <a:pPr algn="ctr"/>
                <a:r>
                  <a:rPr lang="en-US" altLang="zh-CN" sz="1400" spc="30" dirty="0">
                    <a:solidFill>
                      <a:schemeClr val="bg1"/>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02</a:t>
                </a:r>
                <a:endParaRPr lang="en-US" altLang="zh-CN" sz="1400" spc="30" dirty="0">
                  <a:solidFill>
                    <a:schemeClr val="bg1"/>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sp>
          <p:nvSpPr>
            <p:cNvPr id="38" name="文本框 37"/>
            <p:cNvSpPr txBox="1"/>
            <p:nvPr>
              <p:custDataLst>
                <p:tags r:id="rId10"/>
              </p:custDataLst>
            </p:nvPr>
          </p:nvSpPr>
          <p:spPr>
            <a:xfrm>
              <a:off x="7383147" y="2265933"/>
              <a:ext cx="4160520" cy="390525"/>
            </a:xfrm>
            <a:prstGeom prst="rect">
              <a:avLst/>
            </a:prstGeom>
            <a:noFill/>
          </p:spPr>
          <p:txBody>
            <a:bodyPr wrap="square" rtlCol="0">
              <a:noAutofit/>
            </a:bodyPr>
            <a:lstStyle/>
            <a:p>
              <a:r>
                <a:rPr lang="en-US" altLang="zh-CN" sz="1600" spc="300" dirty="0">
                  <a:solidFill>
                    <a:schemeClr val="tx1">
                      <a:alpha val="50000"/>
                    </a:schemeClr>
                  </a:solidFill>
                  <a:latin typeface="思源宋体 CN Heavy" pitchFamily="18" charset="-122"/>
                  <a:ea typeface="思源宋体 CN Heavy" pitchFamily="18" charset="-122"/>
                  <a:sym typeface="阿里巴巴普惠体" panose="00020600040101010101" pitchFamily="18" charset="-122"/>
                </a:rPr>
                <a:t>Conformational isomerse</a:t>
              </a:r>
              <a:endParaRPr lang="en-US" altLang="zh-CN" sz="1600" spc="300" dirty="0">
                <a:solidFill>
                  <a:schemeClr val="tx1">
                    <a:alpha val="50000"/>
                  </a:schemeClr>
                </a:solidFill>
                <a:latin typeface="思源宋体 CN Heavy" pitchFamily="18" charset="-122"/>
                <a:ea typeface="思源宋体 CN Heavy" pitchFamily="18" charset="-122"/>
                <a:sym typeface="阿里巴巴普惠体" panose="00020600040101010101" pitchFamily="18" charset="-122"/>
              </a:endParaRPr>
            </a:p>
          </p:txBody>
        </p:sp>
      </p:grpSp>
      <p:grpSp>
        <p:nvGrpSpPr>
          <p:cNvPr id="39" name="组合 38"/>
          <p:cNvGrpSpPr/>
          <p:nvPr>
            <p:custDataLst>
              <p:tags r:id="rId11"/>
            </p:custDataLst>
          </p:nvPr>
        </p:nvGrpSpPr>
        <p:grpSpPr>
          <a:xfrm>
            <a:off x="1357535" y="3485699"/>
            <a:ext cx="4062341" cy="816733"/>
            <a:chOff x="1357535" y="1785873"/>
            <a:chExt cx="4062341" cy="816733"/>
          </a:xfrm>
        </p:grpSpPr>
        <p:sp>
          <p:nvSpPr>
            <p:cNvPr id="40" name="文本框 39"/>
            <p:cNvSpPr txBox="1"/>
            <p:nvPr>
              <p:custDataLst>
                <p:tags r:id="rId12"/>
              </p:custDataLst>
            </p:nvPr>
          </p:nvSpPr>
          <p:spPr>
            <a:xfrm>
              <a:off x="1819426" y="1785873"/>
              <a:ext cx="356235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a:t>
              </a:r>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nvGrpSpPr>
            <p:cNvPr id="41" name="组合 40"/>
            <p:cNvGrpSpPr/>
            <p:nvPr/>
          </p:nvGrpSpPr>
          <p:grpSpPr>
            <a:xfrm>
              <a:off x="1357535" y="1878235"/>
              <a:ext cx="447675" cy="400050"/>
              <a:chOff x="1537681" y="1878235"/>
              <a:chExt cx="447675" cy="400050"/>
            </a:xfrm>
          </p:grpSpPr>
          <p:sp>
            <p:nvSpPr>
              <p:cNvPr id="43" name="椭圆 42"/>
              <p:cNvSpPr/>
              <p:nvPr>
                <p:custDataLst>
                  <p:tags r:id="rId13"/>
                </p:custDataLst>
              </p:nvPr>
            </p:nvSpPr>
            <p:spPr>
              <a:xfrm>
                <a:off x="1561494" y="1878235"/>
                <a:ext cx="400050" cy="40005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4" name="文本框 43"/>
              <p:cNvSpPr txBox="1"/>
              <p:nvPr>
                <p:custDataLst>
                  <p:tags r:id="rId14"/>
                </p:custDataLst>
              </p:nvPr>
            </p:nvSpPr>
            <p:spPr>
              <a:xfrm>
                <a:off x="1537681" y="1924371"/>
                <a:ext cx="447675" cy="307777"/>
              </a:xfrm>
              <a:prstGeom prst="rect">
                <a:avLst/>
              </a:prstGeom>
              <a:noFill/>
            </p:spPr>
            <p:txBody>
              <a:bodyPr wrap="square" rtlCol="0">
                <a:spAutoFit/>
              </a:bodyPr>
              <a:lstStyle/>
              <a:p>
                <a:pPr algn="ctr"/>
                <a:r>
                  <a:rPr lang="en-US" altLang="zh-CN" sz="1400" spc="30" dirty="0">
                    <a:solidFill>
                      <a:schemeClr val="bg1"/>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03</a:t>
                </a:r>
                <a:endParaRPr lang="en-US" altLang="zh-CN" sz="1400" spc="30" dirty="0">
                  <a:solidFill>
                    <a:schemeClr val="bg1"/>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sp>
          <p:nvSpPr>
            <p:cNvPr id="42" name="文本框 41"/>
            <p:cNvSpPr txBox="1"/>
            <p:nvPr>
              <p:custDataLst>
                <p:tags r:id="rId15"/>
              </p:custDataLst>
            </p:nvPr>
          </p:nvSpPr>
          <p:spPr>
            <a:xfrm>
              <a:off x="1857526" y="2265421"/>
              <a:ext cx="3562350" cy="337185"/>
            </a:xfrm>
            <a:prstGeom prst="rect">
              <a:avLst/>
            </a:prstGeom>
            <a:noFill/>
          </p:spPr>
          <p:txBody>
            <a:bodyPr wrap="square" rtlCol="0">
              <a:spAutoFit/>
            </a:bodyPr>
            <a:lstStyle/>
            <a:p>
              <a:r>
                <a:rPr lang="en-US" altLang="zh-CN" sz="1600" spc="300" dirty="0">
                  <a:solidFill>
                    <a:schemeClr val="tx1">
                      <a:alpha val="5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Cis-trans isomers</a:t>
              </a:r>
              <a:endParaRPr lang="en-US" altLang="zh-CN" sz="1600" spc="300" dirty="0">
                <a:solidFill>
                  <a:schemeClr val="tx1">
                    <a:alpha val="5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grpSp>
        <p:nvGrpSpPr>
          <p:cNvPr id="45" name="组合 44"/>
          <p:cNvGrpSpPr/>
          <p:nvPr>
            <p:custDataLst>
              <p:tags r:id="rId16"/>
            </p:custDataLst>
          </p:nvPr>
        </p:nvGrpSpPr>
        <p:grpSpPr>
          <a:xfrm>
            <a:off x="7421376" y="3485699"/>
            <a:ext cx="4068761" cy="808860"/>
            <a:chOff x="6877052" y="1785873"/>
            <a:chExt cx="4068761" cy="808860"/>
          </a:xfrm>
        </p:grpSpPr>
        <p:sp>
          <p:nvSpPr>
            <p:cNvPr id="46" name="文本框 45"/>
            <p:cNvSpPr txBox="1"/>
            <p:nvPr>
              <p:custDataLst>
                <p:tags r:id="rId17"/>
              </p:custDataLst>
            </p:nvPr>
          </p:nvSpPr>
          <p:spPr>
            <a:xfrm>
              <a:off x="7319963" y="1785873"/>
              <a:ext cx="356235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旋光</a:t>
              </a:r>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nvGrpSpPr>
            <p:cNvPr id="47" name="组合 46"/>
            <p:cNvGrpSpPr/>
            <p:nvPr/>
          </p:nvGrpSpPr>
          <p:grpSpPr>
            <a:xfrm>
              <a:off x="6877052" y="1878235"/>
              <a:ext cx="447675" cy="400050"/>
              <a:chOff x="1537681" y="1878235"/>
              <a:chExt cx="447675" cy="400050"/>
            </a:xfrm>
          </p:grpSpPr>
          <p:sp>
            <p:nvSpPr>
              <p:cNvPr id="49" name="椭圆 48"/>
              <p:cNvSpPr/>
              <p:nvPr>
                <p:custDataLst>
                  <p:tags r:id="rId18"/>
                </p:custDataLst>
              </p:nvPr>
            </p:nvSpPr>
            <p:spPr>
              <a:xfrm>
                <a:off x="1561494" y="1878235"/>
                <a:ext cx="400050" cy="40005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0" name="文本框 49"/>
              <p:cNvSpPr txBox="1"/>
              <p:nvPr>
                <p:custDataLst>
                  <p:tags r:id="rId19"/>
                </p:custDataLst>
              </p:nvPr>
            </p:nvSpPr>
            <p:spPr>
              <a:xfrm>
                <a:off x="1537681" y="1924371"/>
                <a:ext cx="447675" cy="307777"/>
              </a:xfrm>
              <a:prstGeom prst="rect">
                <a:avLst/>
              </a:prstGeom>
              <a:noFill/>
            </p:spPr>
            <p:txBody>
              <a:bodyPr wrap="square" rtlCol="0">
                <a:spAutoFit/>
              </a:bodyPr>
              <a:lstStyle/>
              <a:p>
                <a:pPr algn="ctr"/>
                <a:r>
                  <a:rPr lang="en-US" altLang="zh-CN" sz="1400" spc="30" dirty="0">
                    <a:solidFill>
                      <a:schemeClr val="bg1"/>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04</a:t>
                </a:r>
                <a:endParaRPr lang="en-US" altLang="zh-CN" sz="1400" spc="30" dirty="0">
                  <a:solidFill>
                    <a:schemeClr val="bg1"/>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sp>
          <p:nvSpPr>
            <p:cNvPr id="48" name="文本框 47"/>
            <p:cNvSpPr txBox="1"/>
            <p:nvPr>
              <p:custDataLst>
                <p:tags r:id="rId20"/>
              </p:custDataLst>
            </p:nvPr>
          </p:nvSpPr>
          <p:spPr>
            <a:xfrm>
              <a:off x="7383463" y="2257548"/>
              <a:ext cx="3562350" cy="337185"/>
            </a:xfrm>
            <a:prstGeom prst="rect">
              <a:avLst/>
            </a:prstGeom>
            <a:noFill/>
          </p:spPr>
          <p:txBody>
            <a:bodyPr wrap="square" rtlCol="0">
              <a:spAutoFit/>
            </a:bodyPr>
            <a:lstStyle/>
            <a:p>
              <a:r>
                <a:rPr lang="en-US" altLang="zh-CN" sz="1600" spc="300" dirty="0">
                  <a:solidFill>
                    <a:schemeClr val="tx1">
                      <a:alpha val="50000"/>
                    </a:schemeClr>
                  </a:solidFill>
                  <a:latin typeface="思源宋体 CN Heavy" pitchFamily="18" charset="-122"/>
                  <a:ea typeface="思源宋体 CN Heavy" pitchFamily="18" charset="-122"/>
                  <a:sym typeface="阿里巴巴普惠体" panose="00020600040101010101" pitchFamily="18" charset="-122"/>
                </a:rPr>
                <a:t>Optical isomers</a:t>
              </a:r>
              <a:endParaRPr lang="en-US" altLang="zh-CN" sz="1600" spc="300" dirty="0">
                <a:solidFill>
                  <a:schemeClr val="tx1">
                    <a:alpha val="50000"/>
                  </a:schemeClr>
                </a:solidFill>
                <a:latin typeface="思源宋体 CN Heavy" pitchFamily="18" charset="-122"/>
                <a:ea typeface="思源宋体 CN Heavy" pitchFamily="18" charset="-122"/>
                <a:sym typeface="阿里巴巴普惠体" panose="00020600040101010101" pitchFamily="18" charset="-122"/>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链状分子构象异构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6.1</a:t>
            </a:r>
            <a:r>
              <a:rPr lang="zh-CN" altLang="en-US" sz="2400" b="1" dirty="0">
                <a:solidFill>
                  <a:schemeClr val="tx1">
                    <a:lumMod val="85000"/>
                    <a:lumOff val="15000"/>
                  </a:schemeClr>
                </a:solidFill>
                <a:latin typeface="思源宋体 CN Heavy" pitchFamily="18" charset="-122"/>
                <a:ea typeface="思源宋体 CN Heavy" pitchFamily="18" charset="-122"/>
              </a:rPr>
              <a:t>不同构象怎么画（复杂</a:t>
            </a:r>
            <a:r>
              <a:rPr lang="zh-CN" altLang="en-US" sz="2400" b="1" dirty="0">
                <a:solidFill>
                  <a:schemeClr val="tx1">
                    <a:lumMod val="85000"/>
                    <a:lumOff val="15000"/>
                  </a:schemeClr>
                </a:solidFill>
                <a:latin typeface="思源宋体 CN Heavy" pitchFamily="18" charset="-122"/>
                <a:ea typeface="思源宋体 CN Heavy" pitchFamily="18" charset="-122"/>
              </a:rPr>
              <a:t>情况）？</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7" name="文本框 6"/>
          <p:cNvSpPr txBox="1"/>
          <p:nvPr/>
        </p:nvSpPr>
        <p:spPr>
          <a:xfrm>
            <a:off x="933450" y="4817745"/>
            <a:ext cx="5558790" cy="922020"/>
          </a:xfrm>
          <a:prstGeom prst="rect">
            <a:avLst/>
          </a:prstGeom>
          <a:noFill/>
        </p:spPr>
        <p:txBody>
          <a:bodyPr wrap="square" rtlCol="0" anchor="t">
            <a:spAutoFit/>
          </a:bodyPr>
          <a:p>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思考：</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纽曼投影图中的各个基团的相对位置有无要求？</a:t>
            </a:r>
            <a:endParaRPr 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4" name="图片 3"/>
          <p:cNvPicPr>
            <a:picLocks noChangeAspect="1"/>
          </p:cNvPicPr>
          <p:nvPr/>
        </p:nvPicPr>
        <p:blipFill>
          <a:blip r:embed="rId7"/>
          <a:srcRect b="55617"/>
          <a:stretch>
            <a:fillRect/>
          </a:stretch>
        </p:blipFill>
        <p:spPr>
          <a:xfrm>
            <a:off x="933450" y="2577465"/>
            <a:ext cx="3585210" cy="2113915"/>
          </a:xfrm>
          <a:prstGeom prst="rect">
            <a:avLst/>
          </a:prstGeom>
        </p:spPr>
      </p:pic>
      <p:pic>
        <p:nvPicPr>
          <p:cNvPr id="8" name="图片 7"/>
          <p:cNvPicPr>
            <a:picLocks noChangeAspect="1"/>
          </p:cNvPicPr>
          <p:nvPr/>
        </p:nvPicPr>
        <p:blipFill>
          <a:blip r:embed="rId8"/>
          <a:stretch>
            <a:fillRect/>
          </a:stretch>
        </p:blipFill>
        <p:spPr>
          <a:xfrm>
            <a:off x="4936490" y="2577465"/>
            <a:ext cx="3097530" cy="211455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链状分子构象异构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6.1</a:t>
            </a:r>
            <a:r>
              <a:rPr lang="zh-CN" altLang="en-US" sz="2400" b="1" dirty="0">
                <a:solidFill>
                  <a:schemeClr val="tx1">
                    <a:lumMod val="85000"/>
                    <a:lumOff val="15000"/>
                  </a:schemeClr>
                </a:solidFill>
                <a:latin typeface="思源宋体 CN Heavy" pitchFamily="18" charset="-122"/>
                <a:ea typeface="思源宋体 CN Heavy" pitchFamily="18" charset="-122"/>
              </a:rPr>
              <a:t>不同构象怎么画（复杂</a:t>
            </a:r>
            <a:r>
              <a:rPr lang="zh-CN" altLang="en-US" sz="2400" b="1" dirty="0">
                <a:solidFill>
                  <a:schemeClr val="tx1">
                    <a:lumMod val="85000"/>
                    <a:lumOff val="15000"/>
                  </a:schemeClr>
                </a:solidFill>
                <a:latin typeface="思源宋体 CN Heavy" pitchFamily="18" charset="-122"/>
                <a:ea typeface="思源宋体 CN Heavy" pitchFamily="18" charset="-122"/>
              </a:rPr>
              <a:t>情况）？</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7" name="文本框 6"/>
          <p:cNvSpPr txBox="1"/>
          <p:nvPr/>
        </p:nvSpPr>
        <p:spPr>
          <a:xfrm>
            <a:off x="1148715" y="4709160"/>
            <a:ext cx="5558790" cy="1753235"/>
          </a:xfrm>
          <a:prstGeom prst="rect">
            <a:avLst/>
          </a:prstGeom>
          <a:noFill/>
        </p:spPr>
        <p:txBody>
          <a:bodyPr wrap="square" rtlCol="0" anchor="t">
            <a:spAutoFit/>
          </a:bodyPr>
          <a:p>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结论：</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1.</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纽曼投影图各个集团的方位本身无需考虑其所处的空间位置</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不同位置等价，可以旋转转化</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2.</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受空间位阻影响，大基团倾向于避开其他大基团以减少排斥</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此时大基团的不同位置有能量高低之分</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3.</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可先画出前端</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，后方</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根据情况合理安插各基团</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9" name="图片 8"/>
          <p:cNvPicPr>
            <a:picLocks noChangeAspect="1"/>
          </p:cNvPicPr>
          <p:nvPr/>
        </p:nvPicPr>
        <p:blipFill>
          <a:blip r:embed="rId7"/>
          <a:stretch>
            <a:fillRect/>
          </a:stretch>
        </p:blipFill>
        <p:spPr>
          <a:xfrm>
            <a:off x="4980305" y="2577465"/>
            <a:ext cx="3097530" cy="2131695"/>
          </a:xfrm>
          <a:prstGeom prst="rect">
            <a:avLst/>
          </a:prstGeom>
        </p:spPr>
      </p:pic>
      <p:pic>
        <p:nvPicPr>
          <p:cNvPr id="12" name="图片 11"/>
          <p:cNvPicPr>
            <a:picLocks noChangeAspect="1"/>
          </p:cNvPicPr>
          <p:nvPr/>
        </p:nvPicPr>
        <p:blipFill>
          <a:blip r:embed="rId8"/>
          <a:stretch>
            <a:fillRect/>
          </a:stretch>
        </p:blipFill>
        <p:spPr>
          <a:xfrm>
            <a:off x="1148715" y="2578100"/>
            <a:ext cx="3568065" cy="213106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链状分子构象异构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6.1</a:t>
            </a:r>
            <a:r>
              <a:rPr lang="zh-CN" altLang="en-US" sz="2400" b="1" dirty="0">
                <a:solidFill>
                  <a:schemeClr val="tx1">
                    <a:lumMod val="85000"/>
                    <a:lumOff val="15000"/>
                  </a:schemeClr>
                </a:solidFill>
                <a:latin typeface="思源宋体 CN Heavy" pitchFamily="18" charset="-122"/>
                <a:ea typeface="思源宋体 CN Heavy" pitchFamily="18" charset="-122"/>
              </a:rPr>
              <a:t>不同构象怎么画（复杂</a:t>
            </a:r>
            <a:r>
              <a:rPr lang="zh-CN" altLang="en-US" sz="2400" b="1" dirty="0">
                <a:solidFill>
                  <a:schemeClr val="tx1">
                    <a:lumMod val="85000"/>
                    <a:lumOff val="15000"/>
                  </a:schemeClr>
                </a:solidFill>
                <a:latin typeface="思源宋体 CN Heavy" pitchFamily="18" charset="-122"/>
                <a:ea typeface="思源宋体 CN Heavy" pitchFamily="18" charset="-122"/>
              </a:rPr>
              <a:t>情况）？</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7" name="文本框 6"/>
          <p:cNvSpPr txBox="1"/>
          <p:nvPr/>
        </p:nvSpPr>
        <p:spPr>
          <a:xfrm>
            <a:off x="1148715" y="4709160"/>
            <a:ext cx="5558790" cy="1753235"/>
          </a:xfrm>
          <a:prstGeom prst="rect">
            <a:avLst/>
          </a:prstGeom>
          <a:noFill/>
        </p:spPr>
        <p:txBody>
          <a:bodyPr wrap="square" rtlCol="0" anchor="t">
            <a:spAutoFit/>
          </a:bodyPr>
          <a:p>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结论：</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1.</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纽曼投影图各个集团的方位本身无需考虑其所处的空间位置</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不同位置等价，可以旋转转化</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2.</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受空间位阻影响，大基团倾向于避开其他大基团以减少排斥</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此时大基团的不同位置有能量高低之分</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3.</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可先画出前端</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，后方</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根据情况合理安插各基团</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6" name="图片 5"/>
          <p:cNvPicPr>
            <a:picLocks noChangeAspect="1"/>
          </p:cNvPicPr>
          <p:nvPr/>
        </p:nvPicPr>
        <p:blipFill>
          <a:blip r:embed="rId7"/>
          <a:stretch>
            <a:fillRect/>
          </a:stretch>
        </p:blipFill>
        <p:spPr>
          <a:xfrm>
            <a:off x="1148715" y="2578100"/>
            <a:ext cx="3331210" cy="2117090"/>
          </a:xfrm>
          <a:prstGeom prst="rect">
            <a:avLst/>
          </a:prstGeom>
        </p:spPr>
      </p:pic>
      <p:pic>
        <p:nvPicPr>
          <p:cNvPr id="8" name="图片 7"/>
          <p:cNvPicPr>
            <a:picLocks noChangeAspect="1"/>
          </p:cNvPicPr>
          <p:nvPr/>
        </p:nvPicPr>
        <p:blipFill>
          <a:blip r:embed="rId8"/>
          <a:stretch>
            <a:fillRect/>
          </a:stretch>
        </p:blipFill>
        <p:spPr>
          <a:xfrm>
            <a:off x="4980305" y="2646045"/>
            <a:ext cx="2581910" cy="208153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6505" y="469265"/>
            <a:ext cx="348424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链状分子</a:t>
            </a:r>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pic>
        <p:nvPicPr>
          <p:cNvPr id="21" name="图片 20" descr="图示, 工程绘图&#10;&#10;描述已自动生成"/>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8382000" y="1"/>
            <a:ext cx="3810000" cy="6858000"/>
          </a:xfrm>
          <a:prstGeom prst="rect">
            <a:avLst/>
          </a:prstGeom>
        </p:spPr>
      </p:pic>
      <p:sp>
        <p:nvSpPr>
          <p:cNvPr id="5" name="文本框 4"/>
          <p:cNvSpPr txBox="1"/>
          <p:nvPr>
            <p:custDataLst>
              <p:tags r:id="rId5"/>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6.1</a:t>
            </a:r>
            <a:r>
              <a:rPr lang="zh-CN" altLang="en-US" sz="2400" b="1" dirty="0">
                <a:solidFill>
                  <a:schemeClr val="tx1">
                    <a:lumMod val="85000"/>
                    <a:lumOff val="15000"/>
                  </a:schemeClr>
                </a:solidFill>
                <a:latin typeface="思源宋体 CN Heavy" pitchFamily="18" charset="-122"/>
                <a:ea typeface="思源宋体 CN Heavy" pitchFamily="18" charset="-122"/>
              </a:rPr>
              <a:t>不同构象怎么画（复杂</a:t>
            </a:r>
            <a:r>
              <a:rPr lang="zh-CN" altLang="en-US" sz="2400" b="1" dirty="0">
                <a:solidFill>
                  <a:schemeClr val="tx1">
                    <a:lumMod val="85000"/>
                    <a:lumOff val="15000"/>
                  </a:schemeClr>
                </a:solidFill>
                <a:latin typeface="思源宋体 CN Heavy" pitchFamily="18" charset="-122"/>
                <a:ea typeface="思源宋体 CN Heavy" pitchFamily="18" charset="-122"/>
              </a:rPr>
              <a:t>情况）？</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4" name="图片 3"/>
          <p:cNvPicPr>
            <a:picLocks noChangeAspect="1"/>
          </p:cNvPicPr>
          <p:nvPr/>
        </p:nvPicPr>
        <p:blipFill>
          <a:blip r:embed="rId6"/>
          <a:stretch>
            <a:fillRect/>
          </a:stretch>
        </p:blipFill>
        <p:spPr>
          <a:xfrm>
            <a:off x="895985" y="2631440"/>
            <a:ext cx="3699510" cy="2263140"/>
          </a:xfrm>
          <a:prstGeom prst="rect">
            <a:avLst/>
          </a:prstGeom>
        </p:spPr>
      </p:pic>
      <p:pic>
        <p:nvPicPr>
          <p:cNvPr id="6" name="图片 5"/>
          <p:cNvPicPr>
            <a:picLocks noChangeAspect="1"/>
          </p:cNvPicPr>
          <p:nvPr/>
        </p:nvPicPr>
        <p:blipFill>
          <a:blip r:embed="rId7"/>
          <a:stretch>
            <a:fillRect/>
          </a:stretch>
        </p:blipFill>
        <p:spPr>
          <a:xfrm>
            <a:off x="4996815" y="2631440"/>
            <a:ext cx="2923540" cy="227965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环状分子构象异构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840105" y="999490"/>
            <a:ext cx="5375275" cy="460375"/>
          </a:xfrm>
          <a:prstGeom prst="rect">
            <a:avLst/>
          </a:prstGeom>
          <a:noFill/>
        </p:spPr>
        <p:txBody>
          <a:bodyPr wrap="square" rtlCol="0">
            <a:spAutoFit/>
          </a:bodyPr>
          <a:p>
            <a:pPr algn="just"/>
            <a:r>
              <a:rPr lang="en-US" altLang="zh-CN" sz="2400" b="1" dirty="0">
                <a:solidFill>
                  <a:schemeClr val="tx1">
                    <a:lumMod val="85000"/>
                    <a:lumOff val="15000"/>
                  </a:schemeClr>
                </a:solidFill>
                <a:latin typeface="思源宋体 CN Heavy" pitchFamily="18" charset="-122"/>
                <a:ea typeface="思源宋体 CN Heavy" pitchFamily="18" charset="-122"/>
              </a:rPr>
              <a:t>6.2</a:t>
            </a:r>
            <a:r>
              <a:rPr lang="zh-CN" altLang="en-US" sz="2400" b="1" dirty="0">
                <a:solidFill>
                  <a:schemeClr val="tx1">
                    <a:lumMod val="85000"/>
                    <a:lumOff val="15000"/>
                  </a:schemeClr>
                </a:solidFill>
                <a:latin typeface="思源宋体 CN Heavy" pitchFamily="18" charset="-122"/>
                <a:ea typeface="思源宋体 CN Heavy" pitchFamily="18" charset="-122"/>
              </a:rPr>
              <a:t>不同构象怎么画（复杂</a:t>
            </a:r>
            <a:r>
              <a:rPr lang="zh-CN" altLang="en-US" sz="2400" b="1" dirty="0">
                <a:solidFill>
                  <a:schemeClr val="tx1">
                    <a:lumMod val="85000"/>
                    <a:lumOff val="15000"/>
                  </a:schemeClr>
                </a:solidFill>
                <a:latin typeface="思源宋体 CN Heavy" pitchFamily="18" charset="-122"/>
                <a:ea typeface="思源宋体 CN Heavy" pitchFamily="18" charset="-122"/>
              </a:rPr>
              <a:t>情况）？</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4" name="图片 3"/>
          <p:cNvPicPr>
            <a:picLocks noChangeAspect="1"/>
          </p:cNvPicPr>
          <p:nvPr/>
        </p:nvPicPr>
        <p:blipFill>
          <a:blip r:embed="rId7"/>
          <a:stretch>
            <a:fillRect/>
          </a:stretch>
        </p:blipFill>
        <p:spPr>
          <a:xfrm>
            <a:off x="587375" y="1416050"/>
            <a:ext cx="5770245" cy="5192395"/>
          </a:xfrm>
          <a:prstGeom prst="rect">
            <a:avLst/>
          </a:prstGeom>
        </p:spPr>
      </p:pic>
      <p:sp>
        <p:nvSpPr>
          <p:cNvPr id="6" name="文本框 5"/>
          <p:cNvSpPr txBox="1"/>
          <p:nvPr/>
        </p:nvSpPr>
        <p:spPr>
          <a:xfrm>
            <a:off x="6633210" y="1981200"/>
            <a:ext cx="4053840" cy="1476375"/>
          </a:xfrm>
          <a:prstGeom prst="rect">
            <a:avLst/>
          </a:prstGeom>
          <a:noFill/>
        </p:spPr>
        <p:txBody>
          <a:bodyPr wrap="square" rtlCol="0" anchor="t">
            <a:spAutoFit/>
          </a:bodyPr>
          <a:p>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注意：</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1.</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环己烷骨架并非是三对平行线，应该为立体结构，在三维空间中上下</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交错</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2.</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在粗略表示环己烷空间构型时也可以将其大致画为</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平行</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66950" y="473075"/>
            <a:ext cx="9602355" cy="307777"/>
          </a:xfrm>
          <a:prstGeom prst="rect">
            <a:avLst/>
          </a:prstGeom>
          <a:noFill/>
        </p:spPr>
        <p:txBody>
          <a:bodyPr vert="horz" wrap="square">
            <a:spAutoFit/>
          </a:bodyPr>
          <a:lstStyle/>
          <a:p>
            <a:pPr algn="r"/>
            <a:r>
              <a:rPr lang="en-US" altLang="zh-CN" sz="1400" spc="1600">
                <a:solidFill>
                  <a:schemeClr val="tx1">
                    <a:lumMod val="85000"/>
                    <a:lumOff val="15000"/>
                    <a:alpha val="4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rPr>
              <a:t>GRADUATION THESIS DEFENSES</a:t>
            </a:r>
            <a:endParaRPr lang="zh-CN" altLang="en-US" sz="1400" spc="1600">
              <a:solidFill>
                <a:schemeClr val="tx1">
                  <a:lumMod val="85000"/>
                  <a:lumOff val="15000"/>
                  <a:alpha val="4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endParaRPr>
          </a:p>
        </p:txBody>
      </p:sp>
      <p:sp>
        <p:nvSpPr>
          <p:cNvPr id="3" name="文本框 2"/>
          <p:cNvSpPr txBox="1"/>
          <p:nvPr/>
        </p:nvSpPr>
        <p:spPr>
          <a:xfrm>
            <a:off x="7663962" y="2573804"/>
            <a:ext cx="3537438" cy="1014730"/>
          </a:xfrm>
          <a:prstGeom prst="rect">
            <a:avLst/>
          </a:prstGeom>
          <a:noFill/>
        </p:spPr>
        <p:txBody>
          <a:bodyPr wrap="square" rtlCol="0">
            <a:spAutoFit/>
          </a:bodyPr>
          <a:lstStyle/>
          <a:p>
            <a:pPr algn="r"/>
            <a:r>
              <a:rPr lang="zh-CN" altLang="en-US" sz="6000" spc="300" dirty="0">
                <a:latin typeface="思源宋体 CN Heavy" pitchFamily="18" charset="-122"/>
                <a:ea typeface="思源宋体 CN Heavy" pitchFamily="18" charset="-122"/>
                <a:sym typeface="阿里巴巴普惠体" panose="00020600040101010101" pitchFamily="18" charset="-122"/>
              </a:rPr>
              <a:t>顺反异构</a:t>
            </a:r>
            <a:endParaRPr lang="zh-CN" altLang="en-US" sz="6000" spc="300" dirty="0">
              <a:latin typeface="思源宋体 CN Heavy" pitchFamily="18" charset="-122"/>
              <a:ea typeface="思源宋体 CN Heavy" pitchFamily="18" charset="-122"/>
              <a:sym typeface="阿里巴巴普惠体" panose="00020600040101010101" pitchFamily="18" charset="-122"/>
            </a:endParaRPr>
          </a:p>
        </p:txBody>
      </p:sp>
      <p:grpSp>
        <p:nvGrpSpPr>
          <p:cNvPr id="8" name="组合 7"/>
          <p:cNvGrpSpPr/>
          <p:nvPr/>
        </p:nvGrpSpPr>
        <p:grpSpPr>
          <a:xfrm>
            <a:off x="9835661" y="1454432"/>
            <a:ext cx="1321777" cy="1200329"/>
            <a:chOff x="9835661" y="1454432"/>
            <a:chExt cx="1321777" cy="1200329"/>
          </a:xfrm>
        </p:grpSpPr>
        <p:sp>
          <p:nvSpPr>
            <p:cNvPr id="5" name="文本框 4"/>
            <p:cNvSpPr txBox="1"/>
            <p:nvPr/>
          </p:nvSpPr>
          <p:spPr>
            <a:xfrm>
              <a:off x="9835661" y="1454432"/>
              <a:ext cx="1321777" cy="1200329"/>
            </a:xfrm>
            <a:prstGeom prst="rect">
              <a:avLst/>
            </a:prstGeom>
            <a:noFill/>
          </p:spPr>
          <p:txBody>
            <a:bodyPr wrap="square" rtlCol="0">
              <a:spAutoFit/>
            </a:bodyPr>
            <a:lstStyle/>
            <a:p>
              <a:pPr algn="r"/>
              <a:r>
                <a:rPr lang="en-US" altLang="zh-CN" sz="7200" spc="30" dirty="0">
                  <a:solidFill>
                    <a:srgbClr val="9E9E9D">
                      <a:alpha val="70000"/>
                    </a:srgb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03</a:t>
              </a:r>
              <a:endParaRPr lang="en-US" altLang="zh-CN" sz="7200" spc="30" dirty="0">
                <a:solidFill>
                  <a:srgbClr val="9E9E9D">
                    <a:alpha val="70000"/>
                  </a:srgb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cxnSp>
          <p:nvCxnSpPr>
            <p:cNvPr id="7" name="直接连接符 6"/>
            <p:cNvCxnSpPr/>
            <p:nvPr/>
          </p:nvCxnSpPr>
          <p:spPr>
            <a:xfrm>
              <a:off x="10150563" y="2526179"/>
              <a:ext cx="864000" cy="0"/>
            </a:xfrm>
            <a:prstGeom prst="line">
              <a:avLst/>
            </a:prstGeom>
            <a:ln w="19050">
              <a:solidFill>
                <a:schemeClr val="accent2">
                  <a:alpha val="50000"/>
                </a:schemeClr>
              </a:solidFill>
            </a:ln>
          </p:spPr>
          <p:style>
            <a:lnRef idx="2">
              <a:schemeClr val="accent1"/>
            </a:lnRef>
            <a:fillRef idx="0">
              <a:schemeClr val="accent1"/>
            </a:fillRef>
            <a:effectRef idx="1">
              <a:schemeClr val="accent1"/>
            </a:effectRef>
            <a:fontRef idx="minor">
              <a:schemeClr val="tx1"/>
            </a:fontRef>
          </p:style>
        </p:cxnSp>
      </p:grpSp>
      <p:sp>
        <p:nvSpPr>
          <p:cNvPr id="9" name="文本框 8"/>
          <p:cNvSpPr txBox="1"/>
          <p:nvPr/>
        </p:nvSpPr>
        <p:spPr>
          <a:xfrm>
            <a:off x="8554085" y="3588236"/>
            <a:ext cx="2603500" cy="2891790"/>
          </a:xfrm>
          <a:prstGeom prst="rect">
            <a:avLst/>
          </a:prstGeom>
          <a:noFill/>
        </p:spPr>
        <p:txBody>
          <a:bodyPr wrap="square">
            <a:spAutoFit/>
          </a:bodyPr>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1.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什么是</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顺反异构？</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2.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为什么有</a:t>
            </a: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什么时候</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有顺反异构？</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3.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顺式反式是什么？</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4.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如何判断</a:t>
            </a: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Z/E</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5.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哪种构象</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更加稳定？</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1.</a:t>
            </a:r>
            <a:r>
              <a:rPr lang="zh-CN" altLang="en-US" sz="2400" b="1" dirty="0">
                <a:solidFill>
                  <a:schemeClr val="tx1">
                    <a:lumMod val="85000"/>
                    <a:lumOff val="15000"/>
                  </a:schemeClr>
                </a:solidFill>
                <a:latin typeface="思源宋体 CN Heavy" pitchFamily="18" charset="-122"/>
                <a:ea typeface="思源宋体 CN Heavy" pitchFamily="18" charset="-122"/>
              </a:rPr>
              <a:t>什么是</a:t>
            </a:r>
            <a:r>
              <a:rPr lang="zh-CN" altLang="en-US" sz="2400" b="1" dirty="0">
                <a:solidFill>
                  <a:schemeClr val="tx1">
                    <a:lumMod val="85000"/>
                    <a:lumOff val="15000"/>
                  </a:schemeClr>
                </a:solidFill>
                <a:latin typeface="思源宋体 CN Heavy" pitchFamily="18" charset="-122"/>
                <a:ea typeface="思源宋体 CN Heavy" pitchFamily="18" charset="-122"/>
              </a:rPr>
              <a:t>顺反异构？</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7" name="文本框 6"/>
          <p:cNvSpPr txBox="1"/>
          <p:nvPr/>
        </p:nvSpPr>
        <p:spPr>
          <a:xfrm>
            <a:off x="1148715" y="2039620"/>
            <a:ext cx="5558790" cy="1170305"/>
          </a:xfrm>
          <a:prstGeom prst="rect">
            <a:avLst/>
          </a:prstGeom>
          <a:noFill/>
        </p:spPr>
        <p:txBody>
          <a:bodyPr wrap="square" rtlCol="0" anchor="t">
            <a:spAutoFit/>
          </a:bodyPr>
          <a:p>
            <a:pPr algn="just">
              <a:lnSpc>
                <a:spcPct val="130000"/>
              </a:lnSpc>
              <a:buClrTx/>
              <a:buSzTx/>
              <a:buFontTx/>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顺反异构：化合物分子中由于具有自由旋转的限制因素，使各个基团在空间的排列方式不同而出现的异构现象</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4" name="文本框 3"/>
          <p:cNvSpPr txBox="1"/>
          <p:nvPr/>
        </p:nvSpPr>
        <p:spPr>
          <a:xfrm>
            <a:off x="1732280" y="2792730"/>
            <a:ext cx="6096000" cy="368300"/>
          </a:xfrm>
          <a:prstGeom prst="rect">
            <a:avLst/>
          </a:prstGeom>
          <a:noFill/>
        </p:spPr>
        <p:txBody>
          <a:bodyPr wrap="square" rtlCol="0" anchor="t">
            <a:spAutoFit/>
          </a:bodyPr>
          <a:p>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一种现象</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6" name="文本框 5"/>
          <p:cNvSpPr txBox="1"/>
          <p:nvPr/>
        </p:nvSpPr>
        <p:spPr>
          <a:xfrm>
            <a:off x="1148715" y="3128010"/>
            <a:ext cx="5558790" cy="810260"/>
          </a:xfrm>
          <a:prstGeom prst="rect">
            <a:avLst/>
          </a:prstGeom>
          <a:noFill/>
        </p:spPr>
        <p:txBody>
          <a:bodyPr wrap="square" rtlCol="0" anchor="t">
            <a:spAutoFit/>
          </a:bodyPr>
          <a:p>
            <a:pPr algn="just">
              <a:lnSpc>
                <a:spcPct val="130000"/>
              </a:lnSpc>
              <a:buClrTx/>
              <a:buSzTx/>
              <a:buFontTx/>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顺反异构体：因顺反异构现象而产生的不同结构的化合物</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8" name="文本框 7"/>
          <p:cNvSpPr txBox="1"/>
          <p:nvPr/>
        </p:nvSpPr>
        <p:spPr>
          <a:xfrm>
            <a:off x="1849120" y="3487420"/>
            <a:ext cx="6096000" cy="450850"/>
          </a:xfrm>
          <a:prstGeom prst="rect">
            <a:avLst/>
          </a:prstGeom>
          <a:noFill/>
        </p:spPr>
        <p:txBody>
          <a:bodyPr wrap="square" rtlCol="0" anchor="t">
            <a:spAutoFit/>
          </a:bodyPr>
          <a:p>
            <a:pPr algn="just">
              <a:lnSpc>
                <a:spcPct val="130000"/>
              </a:lnSpc>
            </a:pPr>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不同</a:t>
            </a:r>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具体空间排列之间的关系</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13" name="图片 12"/>
          <p:cNvPicPr>
            <a:picLocks noChangeAspect="1"/>
          </p:cNvPicPr>
          <p:nvPr/>
        </p:nvPicPr>
        <p:blipFill>
          <a:blip r:embed="rId7"/>
          <a:stretch>
            <a:fillRect/>
          </a:stretch>
        </p:blipFill>
        <p:spPr>
          <a:xfrm>
            <a:off x="255905" y="4015740"/>
            <a:ext cx="7161530" cy="190436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sz="2400" b="1" dirty="0">
                <a:solidFill>
                  <a:schemeClr val="tx1">
                    <a:lumMod val="85000"/>
                    <a:lumOff val="15000"/>
                  </a:schemeClr>
                </a:solidFill>
                <a:latin typeface="思源宋体 CN Heavy" pitchFamily="18" charset="-122"/>
                <a:ea typeface="思源宋体 CN Heavy" pitchFamily="18" charset="-122"/>
              </a:rPr>
              <a:t>2.</a:t>
            </a:r>
            <a:r>
              <a:rPr lang="zh-CN" altLang="en-US" sz="2400" b="1" dirty="0">
                <a:solidFill>
                  <a:schemeClr val="tx1">
                    <a:lumMod val="85000"/>
                    <a:lumOff val="15000"/>
                  </a:schemeClr>
                </a:solidFill>
                <a:latin typeface="思源宋体 CN Heavy" pitchFamily="18" charset="-122"/>
                <a:ea typeface="思源宋体 CN Heavy" pitchFamily="18" charset="-122"/>
              </a:rPr>
              <a:t>为什么有</a:t>
            </a:r>
            <a:r>
              <a:rPr lang="en-US" altLang="zh-CN" sz="2400" b="1" dirty="0">
                <a:solidFill>
                  <a:schemeClr val="tx1">
                    <a:lumMod val="85000"/>
                    <a:lumOff val="15000"/>
                  </a:schemeClr>
                </a:solidFill>
                <a:latin typeface="思源宋体 CN Heavy" pitchFamily="18" charset="-122"/>
                <a:ea typeface="思源宋体 CN Heavy" pitchFamily="18" charset="-122"/>
              </a:rPr>
              <a:t>/</a:t>
            </a:r>
            <a:r>
              <a:rPr lang="zh-CN" altLang="en-US" sz="2400" b="1" dirty="0">
                <a:solidFill>
                  <a:schemeClr val="tx1">
                    <a:lumMod val="85000"/>
                    <a:lumOff val="15000"/>
                  </a:schemeClr>
                </a:solidFill>
                <a:latin typeface="思源宋体 CN Heavy" pitchFamily="18" charset="-122"/>
                <a:ea typeface="思源宋体 CN Heavy" pitchFamily="18" charset="-122"/>
              </a:rPr>
              <a:t>什么时候有</a:t>
            </a:r>
            <a:r>
              <a:rPr lang="zh-CN" altLang="en-US" sz="2400" b="1" dirty="0">
                <a:solidFill>
                  <a:schemeClr val="tx1">
                    <a:lumMod val="85000"/>
                    <a:lumOff val="15000"/>
                  </a:schemeClr>
                </a:solidFill>
                <a:latin typeface="思源宋体 CN Heavy" pitchFamily="18" charset="-122"/>
                <a:ea typeface="思源宋体 CN Heavy" pitchFamily="18" charset="-122"/>
              </a:rPr>
              <a:t>顺反异构？</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7" name="文本框 6"/>
          <p:cNvSpPr txBox="1"/>
          <p:nvPr/>
        </p:nvSpPr>
        <p:spPr>
          <a:xfrm>
            <a:off x="1148715" y="2039620"/>
            <a:ext cx="5558790" cy="1889760"/>
          </a:xfrm>
          <a:prstGeom prst="rect">
            <a:avLst/>
          </a:prstGeom>
          <a:noFill/>
        </p:spPr>
        <p:txBody>
          <a:bodyPr wrap="square" rtlCol="0" anchor="t">
            <a:spAutoFit/>
          </a:bodyPr>
          <a:p>
            <a:pPr algn="just">
              <a:lnSpc>
                <a:spcPct val="130000"/>
              </a:lnSpc>
              <a:buClrTx/>
              <a:buSzTx/>
              <a:buFontTx/>
            </a:pPr>
            <a:r>
              <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双键或环的限制</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：有限制</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C—C</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单键旋转的因素（双键或环），导致基团的空间位置固定</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buClrTx/>
              <a:buSzTx/>
              <a:buFontTx/>
            </a:pPr>
            <a:r>
              <a:rPr lang="en-US" altLang="zh-CN"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r>
              <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不同取代基</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：双键两端的每个碳原子上必须连接两个不同的基团</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（若任一碳连有两个相同基团，则无顺反异构）</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9" name="文本框 8"/>
          <p:cNvSpPr txBox="1"/>
          <p:nvPr/>
        </p:nvSpPr>
        <p:spPr>
          <a:xfrm>
            <a:off x="1148715" y="4135755"/>
            <a:ext cx="6096000" cy="460375"/>
          </a:xfrm>
          <a:prstGeom prst="rect">
            <a:avLst/>
          </a:prstGeom>
          <a:noFill/>
        </p:spPr>
        <p:txBody>
          <a:bodyPr wrap="square" rtlCol="0" anchor="t">
            <a:spAutoFit/>
          </a:bodyPr>
          <a:p>
            <a:pPr algn="just"/>
            <a:r>
              <a:rPr lang="en-US" altLang="zh-CN" sz="2400" b="1" dirty="0">
                <a:solidFill>
                  <a:schemeClr val="tx1">
                    <a:lumMod val="85000"/>
                    <a:lumOff val="15000"/>
                  </a:schemeClr>
                </a:solidFill>
                <a:latin typeface="思源宋体 CN Heavy" pitchFamily="18" charset="-122"/>
                <a:ea typeface="思源宋体 CN Heavy" pitchFamily="18" charset="-122"/>
                <a:sym typeface="+mn-ea"/>
              </a:rPr>
              <a:t>3.</a:t>
            </a:r>
            <a:r>
              <a:rPr lang="zh-CN" altLang="en-US" sz="2400" b="1" dirty="0">
                <a:solidFill>
                  <a:schemeClr val="tx1">
                    <a:lumMod val="85000"/>
                    <a:lumOff val="15000"/>
                  </a:schemeClr>
                </a:solidFill>
                <a:latin typeface="思源宋体 CN Heavy" pitchFamily="18" charset="-122"/>
                <a:ea typeface="思源宋体 CN Heavy" pitchFamily="18" charset="-122"/>
                <a:sym typeface="+mn-ea"/>
              </a:rPr>
              <a:t>顺式反式是什么？</a:t>
            </a:r>
            <a:endParaRPr lang="zh-CN" altLang="en-US" sz="2400" b="1" dirty="0">
              <a:solidFill>
                <a:schemeClr val="tx1">
                  <a:lumMod val="85000"/>
                  <a:lumOff val="15000"/>
                </a:schemeClr>
              </a:solidFill>
              <a:latin typeface="思源宋体 CN Heavy" pitchFamily="18" charset="-122"/>
              <a:ea typeface="思源宋体 CN Heavy" pitchFamily="18" charset="-122"/>
              <a:sym typeface="+mn-ea"/>
            </a:endParaRPr>
          </a:p>
        </p:txBody>
      </p:sp>
      <p:sp>
        <p:nvSpPr>
          <p:cNvPr id="11" name="文本框 10"/>
          <p:cNvSpPr txBox="1"/>
          <p:nvPr/>
        </p:nvSpPr>
        <p:spPr>
          <a:xfrm>
            <a:off x="1148715" y="4660265"/>
            <a:ext cx="6243320" cy="1168400"/>
          </a:xfrm>
          <a:prstGeom prst="rect">
            <a:avLst/>
          </a:prstGeom>
        </p:spPr>
        <p:txBody>
          <a:bodyPr wrap="square">
            <a:spAutoFit/>
          </a:bodyPr>
          <a:p>
            <a:pPr marL="0" indent="0" fontAlgn="base">
              <a:spcBef>
                <a:spcPct val="0"/>
              </a:spcBef>
              <a:spcAft>
                <a:spcPct val="0"/>
              </a:spcAft>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顺式（Cis）​：相同基团在双键或环的同侧</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反式（Trans）​：相同基团在双键或环的异侧</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buFont typeface="Arial" panose="020B0604020202020204"/>
              <a:buNone/>
            </a:pPr>
            <a:endParaRPr lang="zh-CN" altLang="en-US" sz="1600" b="0" i="0">
              <a:latin typeface="PingFang SC"/>
              <a:ea typeface="PingFang SC"/>
            </a:endParaRPr>
          </a:p>
          <a:p>
            <a:pPr marL="0" indent="0" fontAlgn="base">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前提：得有相同基团（基团均不同</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→Z/E</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命名法）</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9" name="文本框 8"/>
          <p:cNvSpPr txBox="1"/>
          <p:nvPr/>
        </p:nvSpPr>
        <p:spPr>
          <a:xfrm>
            <a:off x="1148715" y="1399540"/>
            <a:ext cx="6096000" cy="460375"/>
          </a:xfrm>
          <a:prstGeom prst="rect">
            <a:avLst/>
          </a:prstGeom>
          <a:noFill/>
        </p:spPr>
        <p:txBody>
          <a:bodyPr wrap="square" rtlCol="0" anchor="t">
            <a:spAutoFit/>
          </a:bodyPr>
          <a:p>
            <a:pPr algn="just"/>
            <a:r>
              <a:rPr lang="en-US" altLang="zh-CN" sz="2400" b="1" dirty="0">
                <a:solidFill>
                  <a:schemeClr val="tx1">
                    <a:lumMod val="85000"/>
                    <a:lumOff val="15000"/>
                  </a:schemeClr>
                </a:solidFill>
                <a:latin typeface="思源宋体 CN Heavy" pitchFamily="18" charset="-122"/>
                <a:ea typeface="思源宋体 CN Heavy" pitchFamily="18" charset="-122"/>
                <a:sym typeface="+mn-ea"/>
              </a:rPr>
              <a:t>3.</a:t>
            </a:r>
            <a:r>
              <a:rPr lang="zh-CN" altLang="en-US" sz="2400" b="1" dirty="0">
                <a:solidFill>
                  <a:schemeClr val="tx1">
                    <a:lumMod val="85000"/>
                    <a:lumOff val="15000"/>
                  </a:schemeClr>
                </a:solidFill>
                <a:latin typeface="思源宋体 CN Heavy" pitchFamily="18" charset="-122"/>
                <a:ea typeface="思源宋体 CN Heavy" pitchFamily="18" charset="-122"/>
                <a:sym typeface="+mn-ea"/>
              </a:rPr>
              <a:t>顺式反式是什么（复杂</a:t>
            </a:r>
            <a:r>
              <a:rPr lang="zh-CN" altLang="en-US" sz="2400" b="1" dirty="0">
                <a:solidFill>
                  <a:schemeClr val="tx1">
                    <a:lumMod val="85000"/>
                    <a:lumOff val="15000"/>
                  </a:schemeClr>
                </a:solidFill>
                <a:latin typeface="思源宋体 CN Heavy" pitchFamily="18" charset="-122"/>
                <a:ea typeface="思源宋体 CN Heavy" pitchFamily="18" charset="-122"/>
                <a:sym typeface="+mn-ea"/>
              </a:rPr>
              <a:t>情况）？</a:t>
            </a:r>
            <a:endParaRPr lang="zh-CN" altLang="en-US" sz="2400" b="1" dirty="0">
              <a:solidFill>
                <a:schemeClr val="tx1">
                  <a:lumMod val="85000"/>
                  <a:lumOff val="15000"/>
                </a:schemeClr>
              </a:solidFill>
              <a:latin typeface="思源宋体 CN Heavy" pitchFamily="18" charset="-122"/>
              <a:ea typeface="思源宋体 CN Heavy" pitchFamily="18" charset="-122"/>
              <a:sym typeface="+mn-ea"/>
            </a:endParaRPr>
          </a:p>
        </p:txBody>
      </p:sp>
      <p:sp>
        <p:nvSpPr>
          <p:cNvPr id="11" name="文本框 10"/>
          <p:cNvSpPr txBox="1"/>
          <p:nvPr/>
        </p:nvSpPr>
        <p:spPr>
          <a:xfrm>
            <a:off x="1148715" y="2117725"/>
            <a:ext cx="6243320" cy="1753235"/>
          </a:xfrm>
          <a:prstGeom prst="rect">
            <a:avLst/>
          </a:prstGeom>
        </p:spPr>
        <p:txBody>
          <a:bodyPr wrap="square">
            <a:spAutoFit/>
          </a:bodyPr>
          <a:p>
            <a:pPr marL="0" indent="0" fontAlgn="base">
              <a:spcBef>
                <a:spcPct val="0"/>
              </a:spcBef>
              <a:spcAft>
                <a:spcPct val="0"/>
              </a:spcAft>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思考：环戊烷上如果有三个取代基如何描述</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顺反？</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1</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个相同取代基【</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1,2,3-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三甲基环戊烷】</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全顺式：</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cis,cis-1,2,3-Trimethylcyclopentane</a:t>
            </a:r>
            <a:endPar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1,2</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顺式，</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反式：</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 cis,trans-1,2,3-Trimethylcyclopentane</a:t>
            </a:r>
            <a:endPar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r>
              <a:rPr lang="en-US" altLang="zh-CN"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cis/trans</a:t>
            </a:r>
            <a:r>
              <a:rPr lang="zh-CN" altLang="en-US"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分别描述两两取代基之间的顺反</a:t>
            </a:r>
            <a:r>
              <a:rPr lang="zh-CN" altLang="en-US"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关系</a:t>
            </a:r>
            <a:endParaRPr lang="zh-CN" altLang="en-US"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46505" y="4071620"/>
            <a:ext cx="5998845" cy="2030095"/>
          </a:xfrm>
          <a:prstGeom prst="rect">
            <a:avLst/>
          </a:prstGeom>
        </p:spPr>
        <p:txBody>
          <a:bodyPr wrap="square">
            <a:spAutoFit/>
          </a:bodyPr>
          <a:p>
            <a:pPr marL="0" indent="0" fontAlgn="base">
              <a:spcBef>
                <a:spcPct val="0"/>
              </a:spcBef>
              <a:spcAft>
                <a:spcPct val="0"/>
              </a:spcAft>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2</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个不完全</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相同取代基【</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1,2-</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二氯</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甲基环戊烷】</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与</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1</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比较，</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2</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顺式，</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反式：</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cis,trans-1,2-Dichloro-3-methylcyclopentane</a:t>
            </a:r>
            <a:endPar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与</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1</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比较，</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2</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反式，</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顺式：</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 </a:t>
            </a:r>
            <a:r>
              <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trans,cis-Dichloro-3-methylcyclopentanecis/trans</a:t>
            </a:r>
            <a:endPar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r>
              <a:rPr lang="zh-CN" altLang="en-US"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与</a:t>
            </a:r>
            <a:r>
              <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1</a:t>
            </a:r>
            <a:r>
              <a:rPr lang="zh-CN" altLang="en-US"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比较，</a:t>
            </a:r>
            <a:r>
              <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2</a:t>
            </a:r>
            <a:r>
              <a:rPr lang="zh-CN" altLang="en-US"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反式，</a:t>
            </a:r>
            <a:r>
              <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反式（此时</a:t>
            </a:r>
            <a:r>
              <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2,3</a:t>
            </a:r>
            <a:r>
              <a:rPr lang="zh-CN" altLang="en-US"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同侧）：</a:t>
            </a:r>
            <a:r>
              <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trans,trans-1,2-Dichloro-3-methylcyclopentane</a:t>
            </a:r>
            <a:endParaRPr lang="en-US" altLang="zh-CN"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3" end="3"/>
                                            </p:txEl>
                                          </p:spTgt>
                                        </p:tgtEl>
                                        <p:attrNameLst>
                                          <p:attrName>style.visibility</p:attrName>
                                        </p:attrNameLst>
                                      </p:cBhvr>
                                      <p:to>
                                        <p:strVal val="visible"/>
                                      </p:to>
                                    </p:set>
                                    <p:animEffect transition="in" filter="fade">
                                      <p:cBhvr>
                                        <p:cTn id="10" dur="500"/>
                                        <p:tgtEl>
                                          <p:spTgt spid="11">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fade">
                                      <p:cBhvr>
                                        <p:cTn id="13" dur="500"/>
                                        <p:tgtEl>
                                          <p:spTgt spid="11">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5" end="5"/>
                                            </p:txEl>
                                          </p:spTgt>
                                        </p:tgtEl>
                                        <p:attrNameLst>
                                          <p:attrName>style.visibility</p:attrName>
                                        </p:attrNameLst>
                                      </p:cBhvr>
                                      <p:to>
                                        <p:strVal val="visible"/>
                                      </p:to>
                                    </p:set>
                                    <p:animEffect transition="in" filter="fade">
                                      <p:cBhvr>
                                        <p:cTn id="16" dur="500"/>
                                        <p:tgtEl>
                                          <p:spTgt spid="11">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9" name="文本框 8"/>
          <p:cNvSpPr txBox="1"/>
          <p:nvPr/>
        </p:nvSpPr>
        <p:spPr>
          <a:xfrm>
            <a:off x="1148715" y="1399540"/>
            <a:ext cx="6096000" cy="460375"/>
          </a:xfrm>
          <a:prstGeom prst="rect">
            <a:avLst/>
          </a:prstGeom>
          <a:noFill/>
        </p:spPr>
        <p:txBody>
          <a:bodyPr wrap="square" rtlCol="0" anchor="t">
            <a:spAutoFit/>
          </a:bodyPr>
          <a:p>
            <a:pPr algn="just"/>
            <a:r>
              <a:rPr lang="en-US" altLang="zh-CN" sz="2400" b="1" dirty="0">
                <a:solidFill>
                  <a:schemeClr val="tx1">
                    <a:lumMod val="85000"/>
                    <a:lumOff val="15000"/>
                  </a:schemeClr>
                </a:solidFill>
                <a:latin typeface="思源宋体 CN Heavy" pitchFamily="18" charset="-122"/>
                <a:ea typeface="思源宋体 CN Heavy" pitchFamily="18" charset="-122"/>
                <a:sym typeface="+mn-ea"/>
              </a:rPr>
              <a:t>3.</a:t>
            </a:r>
            <a:r>
              <a:rPr lang="zh-CN" altLang="en-US" sz="2400" b="1" dirty="0">
                <a:solidFill>
                  <a:schemeClr val="tx1">
                    <a:lumMod val="85000"/>
                    <a:lumOff val="15000"/>
                  </a:schemeClr>
                </a:solidFill>
                <a:latin typeface="思源宋体 CN Heavy" pitchFamily="18" charset="-122"/>
                <a:ea typeface="思源宋体 CN Heavy" pitchFamily="18" charset="-122"/>
                <a:sym typeface="+mn-ea"/>
              </a:rPr>
              <a:t>顺式反式是什么（复杂</a:t>
            </a:r>
            <a:r>
              <a:rPr lang="zh-CN" altLang="en-US" sz="2400" b="1" dirty="0">
                <a:solidFill>
                  <a:schemeClr val="tx1">
                    <a:lumMod val="85000"/>
                    <a:lumOff val="15000"/>
                  </a:schemeClr>
                </a:solidFill>
                <a:latin typeface="思源宋体 CN Heavy" pitchFamily="18" charset="-122"/>
                <a:ea typeface="思源宋体 CN Heavy" pitchFamily="18" charset="-122"/>
                <a:sym typeface="+mn-ea"/>
              </a:rPr>
              <a:t>情况）？</a:t>
            </a:r>
            <a:endParaRPr lang="zh-CN" altLang="en-US" sz="2400" b="1" dirty="0">
              <a:solidFill>
                <a:schemeClr val="tx1">
                  <a:lumMod val="85000"/>
                  <a:lumOff val="15000"/>
                </a:schemeClr>
              </a:solidFill>
              <a:latin typeface="思源宋体 CN Heavy" pitchFamily="18" charset="-122"/>
              <a:ea typeface="思源宋体 CN Heavy" pitchFamily="18" charset="-122"/>
              <a:sym typeface="+mn-ea"/>
            </a:endParaRPr>
          </a:p>
        </p:txBody>
      </p:sp>
      <p:sp>
        <p:nvSpPr>
          <p:cNvPr id="11" name="文本框 10"/>
          <p:cNvSpPr txBox="1"/>
          <p:nvPr/>
        </p:nvSpPr>
        <p:spPr>
          <a:xfrm>
            <a:off x="1148715" y="2117725"/>
            <a:ext cx="6243320" cy="922020"/>
          </a:xfrm>
          <a:prstGeom prst="rect">
            <a:avLst/>
          </a:prstGeom>
        </p:spPr>
        <p:txBody>
          <a:bodyPr wrap="square">
            <a:spAutoFit/>
          </a:bodyPr>
          <a:p>
            <a:pPr marL="0" indent="0" fontAlgn="base">
              <a:spcBef>
                <a:spcPct val="0"/>
              </a:spcBef>
              <a:spcAft>
                <a:spcPct val="0"/>
              </a:spcAft>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思考：环戊烷上如果有三个取代基如何描述</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顺反？</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endParaRPr lang="zh-CN" altLang="en-US"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46505" y="2688590"/>
            <a:ext cx="6243320" cy="2306955"/>
          </a:xfrm>
          <a:prstGeom prst="rect">
            <a:avLst/>
          </a:prstGeom>
        </p:spPr>
        <p:txBody>
          <a:bodyPr wrap="square">
            <a:spAutoFit/>
          </a:bodyPr>
          <a:p>
            <a:pPr marL="0" indent="0" fontAlgn="base">
              <a:spcBef>
                <a:spcPct val="0"/>
              </a:spcBef>
              <a:spcAft>
                <a:spcPct val="0"/>
              </a:spcAft>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个完全</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不相同取代基【</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1-</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溴</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-2-</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氯</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甲基环戊烷</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与</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1</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比较，</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2</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顺式，</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反式：</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1r,2c,3t-1-Bromo-2-chloro-3-methylcyclopentane</a:t>
            </a:r>
            <a:endPar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与</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1</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比较，</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2</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反式，</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顺式：</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 </a:t>
            </a:r>
            <a:r>
              <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1r,2t,3c-1-Bromo-2-chloro-3-methylcyclopentane</a:t>
            </a:r>
            <a:endPar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r>
              <a:rPr lang="zh-CN" altLang="en-US"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与</a:t>
            </a:r>
            <a:r>
              <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1</a:t>
            </a:r>
            <a:r>
              <a:rPr lang="zh-CN" altLang="en-US"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比较，</a:t>
            </a:r>
            <a:r>
              <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2</a:t>
            </a:r>
            <a:r>
              <a:rPr lang="zh-CN" altLang="en-US"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反式，</a:t>
            </a:r>
            <a:r>
              <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3</a:t>
            </a:r>
            <a:r>
              <a:rPr lang="zh-CN" altLang="en-US"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反式（此时</a:t>
            </a:r>
            <a:r>
              <a:rPr lang="en-US" altLang="zh-CN"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2,3</a:t>
            </a:r>
            <a:r>
              <a:rPr lang="zh-CN" altLang="en-US" sz="1800" dirty="0">
                <a:solidFill>
                  <a:schemeClr val="tx1">
                    <a:lumMod val="85000"/>
                    <a:lumOff val="15000"/>
                    <a:alpha val="70000"/>
                  </a:schemeClr>
                </a:solidFill>
                <a:latin typeface="微软雅黑" panose="020B0503020204020204" pitchFamily="34" charset="-122"/>
                <a:ea typeface="微软雅黑" panose="020B0503020204020204" pitchFamily="34" charset="-122"/>
              </a:rPr>
              <a:t>同侧）：</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1r,2t,3</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t-1-Bromo-2-chloro-3-methylcyclopentane</a:t>
            </a:r>
            <a:endPar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fontAlgn="base">
              <a:spcBef>
                <a:spcPct val="0"/>
              </a:spcBef>
              <a:spcAft>
                <a:spcPct val="0"/>
              </a:spcAft>
              <a:buFont typeface="Arial" panose="020B0604020202020204"/>
              <a:buNone/>
            </a:pPr>
            <a:r>
              <a:rPr lang="en-US" altLang="zh-CN"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r</a:t>
            </a:r>
            <a:r>
              <a:rPr lang="zh-CN" altLang="en-US"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指参考基团，</a:t>
            </a:r>
            <a:r>
              <a:rPr lang="en-US" altLang="zh-CN"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c</a:t>
            </a:r>
            <a:r>
              <a:rPr lang="zh-CN" altLang="en-US"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代指</a:t>
            </a:r>
            <a:r>
              <a:rPr lang="en-US" altLang="zh-CN"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cis</a:t>
            </a:r>
            <a:r>
              <a:rPr lang="zh-CN" altLang="en-US"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a:t>
            </a:r>
            <a:r>
              <a:rPr lang="en-US" altLang="zh-CN"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t</a:t>
            </a:r>
            <a:r>
              <a:rPr lang="zh-CN" altLang="en-US"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代指</a:t>
            </a:r>
            <a:r>
              <a:rPr lang="en-US" altLang="zh-CN"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rPr>
              <a:t>trans</a:t>
            </a:r>
            <a:endParaRPr lang="en-US" altLang="zh-CN" sz="1800" b="1" i="1"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96035" y="5634355"/>
            <a:ext cx="6096000" cy="460375"/>
          </a:xfrm>
          <a:prstGeom prst="rect">
            <a:avLst/>
          </a:prstGeom>
          <a:noFill/>
        </p:spPr>
        <p:txBody>
          <a:bodyPr wrap="square" rtlCol="0" anchor="t">
            <a:spAutoFit/>
          </a:bodyPr>
          <a:p>
            <a:pPr marL="0" indent="0" fontAlgn="base">
              <a:spcBef>
                <a:spcPct val="0"/>
              </a:spcBef>
              <a:spcAft>
                <a:spcPct val="0"/>
              </a:spcAft>
              <a:buFont typeface="Arial" panose="020B0604020202020204"/>
              <a:buNone/>
            </a:pPr>
            <a:r>
              <a:rPr lang="zh-CN" altLang="en-US" sz="24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基团均不同</a:t>
            </a:r>
            <a:r>
              <a:rPr lang="en-US" altLang="zh-CN" sz="24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→Z/E</a:t>
            </a:r>
            <a:r>
              <a:rPr lang="zh-CN" altLang="en-US" sz="24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命名法</a:t>
            </a:r>
            <a:endParaRPr lang="en-US" altLang="zh-CN" sz="2400"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663962" y="2573804"/>
            <a:ext cx="3537438" cy="1014730"/>
          </a:xfrm>
          <a:prstGeom prst="rect">
            <a:avLst/>
          </a:prstGeom>
          <a:noFill/>
        </p:spPr>
        <p:txBody>
          <a:bodyPr wrap="square" rtlCol="0">
            <a:spAutoFit/>
          </a:bodyPr>
          <a:lstStyle/>
          <a:p>
            <a:pPr algn="r"/>
            <a:r>
              <a:rPr lang="zh-CN" altLang="en-US" sz="6000" spc="300" dirty="0">
                <a:latin typeface="思源宋体 CN Heavy" pitchFamily="18" charset="-122"/>
                <a:ea typeface="思源宋体 CN Heavy" pitchFamily="18" charset="-122"/>
                <a:sym typeface="阿里巴巴普惠体" panose="00020600040101010101" pitchFamily="18" charset="-122"/>
              </a:rPr>
              <a:t>简述</a:t>
            </a:r>
            <a:endParaRPr lang="zh-CN" altLang="en-US" sz="6000" spc="300" dirty="0">
              <a:latin typeface="思源宋体 CN Heavy" pitchFamily="18" charset="-122"/>
              <a:ea typeface="思源宋体 CN Heavy" pitchFamily="18" charset="-122"/>
              <a:sym typeface="阿里巴巴普惠体" panose="00020600040101010101" pitchFamily="18" charset="-122"/>
            </a:endParaRPr>
          </a:p>
        </p:txBody>
      </p:sp>
      <p:sp>
        <p:nvSpPr>
          <p:cNvPr id="4" name="文本框 3"/>
          <p:cNvSpPr txBox="1"/>
          <p:nvPr/>
        </p:nvSpPr>
        <p:spPr>
          <a:xfrm>
            <a:off x="8554085" y="3588236"/>
            <a:ext cx="2603500" cy="1691640"/>
          </a:xfrm>
          <a:prstGeom prst="rect">
            <a:avLst/>
          </a:prstGeom>
          <a:noFill/>
        </p:spPr>
        <p:txBody>
          <a:bodyPr wrap="square">
            <a:spAutoFit/>
          </a:bodyPr>
          <a:lstStyle/>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0.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为什么要学这一章？</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1.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为什么有立体异构？</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2.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与构造异构的关系？</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3.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分为哪几种</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类型？</a:t>
            </a:r>
            <a:endParaRPr 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9835661" y="1454432"/>
            <a:ext cx="1321777" cy="1200329"/>
            <a:chOff x="9835661" y="1454432"/>
            <a:chExt cx="1321777" cy="1200329"/>
          </a:xfrm>
        </p:grpSpPr>
        <p:sp>
          <p:nvSpPr>
            <p:cNvPr id="5" name="文本框 4"/>
            <p:cNvSpPr txBox="1"/>
            <p:nvPr/>
          </p:nvSpPr>
          <p:spPr>
            <a:xfrm>
              <a:off x="9835661" y="1454432"/>
              <a:ext cx="1321777" cy="1200329"/>
            </a:xfrm>
            <a:prstGeom prst="rect">
              <a:avLst/>
            </a:prstGeom>
            <a:noFill/>
          </p:spPr>
          <p:txBody>
            <a:bodyPr wrap="square" rtlCol="0">
              <a:spAutoFit/>
            </a:bodyPr>
            <a:lstStyle/>
            <a:p>
              <a:pPr algn="r"/>
              <a:r>
                <a:rPr lang="en-US" altLang="zh-CN" sz="7200" spc="30" dirty="0">
                  <a:solidFill>
                    <a:srgbClr val="9E9E9D">
                      <a:alpha val="70000"/>
                    </a:srgb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01</a:t>
              </a:r>
              <a:endParaRPr lang="en-US" altLang="zh-CN" sz="7200" spc="30" dirty="0">
                <a:solidFill>
                  <a:srgbClr val="9E9E9D">
                    <a:alpha val="70000"/>
                  </a:srgb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cxnSp>
          <p:nvCxnSpPr>
            <p:cNvPr id="7" name="直接连接符 6"/>
            <p:cNvCxnSpPr/>
            <p:nvPr/>
          </p:nvCxnSpPr>
          <p:spPr>
            <a:xfrm>
              <a:off x="10150563" y="2526179"/>
              <a:ext cx="864000" cy="0"/>
            </a:xfrm>
            <a:prstGeom prst="line">
              <a:avLst/>
            </a:prstGeom>
            <a:ln w="19050">
              <a:solidFill>
                <a:schemeClr val="accent2">
                  <a:alpha val="50000"/>
                </a:schemeClr>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sz="2400" b="1" dirty="0">
                <a:solidFill>
                  <a:schemeClr val="tx1">
                    <a:lumMod val="85000"/>
                    <a:lumOff val="15000"/>
                  </a:schemeClr>
                </a:solidFill>
                <a:latin typeface="思源宋体 CN Heavy" pitchFamily="18" charset="-122"/>
                <a:ea typeface="思源宋体 CN Heavy" pitchFamily="18" charset="-122"/>
              </a:rPr>
              <a:t>3.</a:t>
            </a:r>
            <a:r>
              <a:rPr lang="zh-CN" altLang="en-US" sz="2400" b="1" dirty="0">
                <a:solidFill>
                  <a:schemeClr val="tx1">
                    <a:lumMod val="85000"/>
                    <a:lumOff val="15000"/>
                  </a:schemeClr>
                </a:solidFill>
                <a:latin typeface="思源宋体 CN Heavy" pitchFamily="18" charset="-122"/>
                <a:ea typeface="思源宋体 CN Heavy" pitchFamily="18" charset="-122"/>
              </a:rPr>
              <a:t>顺式</a:t>
            </a:r>
            <a:r>
              <a:rPr lang="en-US" altLang="zh-CN" sz="2400" b="1" dirty="0">
                <a:solidFill>
                  <a:schemeClr val="tx1">
                    <a:lumMod val="85000"/>
                    <a:lumOff val="15000"/>
                  </a:schemeClr>
                </a:solidFill>
                <a:latin typeface="思源宋体 CN Heavy" pitchFamily="18" charset="-122"/>
                <a:ea typeface="思源宋体 CN Heavy" pitchFamily="18" charset="-122"/>
              </a:rPr>
              <a:t>/</a:t>
            </a:r>
            <a:r>
              <a:rPr lang="zh-CN" altLang="en-US" sz="2400" b="1" dirty="0">
                <a:solidFill>
                  <a:schemeClr val="tx1">
                    <a:lumMod val="85000"/>
                    <a:lumOff val="15000"/>
                  </a:schemeClr>
                </a:solidFill>
                <a:latin typeface="思源宋体 CN Heavy" pitchFamily="18" charset="-122"/>
                <a:ea typeface="思源宋体 CN Heavy" pitchFamily="18" charset="-122"/>
              </a:rPr>
              <a:t>反式</a:t>
            </a:r>
            <a:r>
              <a:rPr lang="zh-CN" altLang="en-US" sz="2400" b="1" dirty="0">
                <a:solidFill>
                  <a:schemeClr val="tx1">
                    <a:lumMod val="85000"/>
                    <a:lumOff val="15000"/>
                  </a:schemeClr>
                </a:solidFill>
                <a:latin typeface="思源宋体 CN Heavy" pitchFamily="18" charset="-122"/>
                <a:ea typeface="思源宋体 CN Heavy" pitchFamily="18" charset="-122"/>
              </a:rPr>
              <a:t>是什么？</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4" name="图片 3"/>
          <p:cNvPicPr>
            <a:picLocks noChangeAspect="1"/>
          </p:cNvPicPr>
          <p:nvPr/>
        </p:nvPicPr>
        <p:blipFill>
          <a:blip r:embed="rId7"/>
          <a:stretch>
            <a:fillRect/>
          </a:stretch>
        </p:blipFill>
        <p:spPr>
          <a:xfrm>
            <a:off x="1148715" y="2113280"/>
            <a:ext cx="1828800" cy="1714500"/>
          </a:xfrm>
          <a:prstGeom prst="rect">
            <a:avLst/>
          </a:prstGeom>
        </p:spPr>
      </p:pic>
      <p:pic>
        <p:nvPicPr>
          <p:cNvPr id="6" name="图片 5"/>
          <p:cNvPicPr>
            <a:picLocks noChangeAspect="1"/>
          </p:cNvPicPr>
          <p:nvPr/>
        </p:nvPicPr>
        <p:blipFill>
          <a:blip r:embed="rId8"/>
          <a:stretch>
            <a:fillRect/>
          </a:stretch>
        </p:blipFill>
        <p:spPr>
          <a:xfrm>
            <a:off x="3864610" y="2113280"/>
            <a:ext cx="2466975" cy="1704975"/>
          </a:xfrm>
          <a:prstGeom prst="rect">
            <a:avLst/>
          </a:prstGeom>
        </p:spPr>
      </p:pic>
      <p:sp>
        <p:nvSpPr>
          <p:cNvPr id="8" name="文本框 7"/>
          <p:cNvSpPr txBox="1"/>
          <p:nvPr/>
        </p:nvSpPr>
        <p:spPr>
          <a:xfrm>
            <a:off x="1148080" y="3913505"/>
            <a:ext cx="1829435" cy="368300"/>
          </a:xfrm>
          <a:prstGeom prst="rect">
            <a:avLst/>
          </a:prstGeom>
          <a:noFill/>
        </p:spPr>
        <p:txBody>
          <a:bodyPr wrap="square" rtlCol="0" anchor="t">
            <a:spAutoFit/>
          </a:bodyPr>
          <a:p>
            <a:pPr algn="ct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顺式</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3864610" y="3913505"/>
            <a:ext cx="2466975" cy="368300"/>
          </a:xfrm>
          <a:prstGeom prst="rect">
            <a:avLst/>
          </a:prstGeom>
          <a:noFill/>
        </p:spPr>
        <p:txBody>
          <a:bodyPr wrap="square" rtlCol="0" anchor="t">
            <a:spAutoFit/>
          </a:bodyPr>
          <a:p>
            <a:pPr algn="ct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顺式</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9"/>
          <a:stretch>
            <a:fillRect/>
          </a:stretch>
        </p:blipFill>
        <p:spPr>
          <a:xfrm>
            <a:off x="1148715" y="4367530"/>
            <a:ext cx="2454910" cy="1511935"/>
          </a:xfrm>
          <a:prstGeom prst="rect">
            <a:avLst/>
          </a:prstGeom>
        </p:spPr>
      </p:pic>
      <p:sp>
        <p:nvSpPr>
          <p:cNvPr id="13" name="文本框 12"/>
          <p:cNvSpPr txBox="1"/>
          <p:nvPr/>
        </p:nvSpPr>
        <p:spPr>
          <a:xfrm>
            <a:off x="1148080" y="5965190"/>
            <a:ext cx="2399665" cy="368300"/>
          </a:xfrm>
          <a:prstGeom prst="rect">
            <a:avLst/>
          </a:prstGeom>
          <a:noFill/>
        </p:spPr>
        <p:txBody>
          <a:bodyPr wrap="square" rtlCol="0" anchor="t">
            <a:spAutoFit/>
          </a:bodyPr>
          <a:p>
            <a:pPr algn="ct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反式</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pic>
        <p:nvPicPr>
          <p:cNvPr id="14" name="图片 13"/>
          <p:cNvPicPr>
            <a:picLocks noChangeAspect="1"/>
          </p:cNvPicPr>
          <p:nvPr/>
        </p:nvPicPr>
        <p:blipFill>
          <a:blip r:embed="rId10"/>
          <a:stretch>
            <a:fillRect/>
          </a:stretch>
        </p:blipFill>
        <p:spPr>
          <a:xfrm>
            <a:off x="4292600" y="4377055"/>
            <a:ext cx="2038985" cy="1486535"/>
          </a:xfrm>
          <a:prstGeom prst="rect">
            <a:avLst/>
          </a:prstGeom>
        </p:spPr>
      </p:pic>
      <p:sp>
        <p:nvSpPr>
          <p:cNvPr id="15" name="文本框 14"/>
          <p:cNvSpPr txBox="1"/>
          <p:nvPr/>
        </p:nvSpPr>
        <p:spPr>
          <a:xfrm>
            <a:off x="4292600" y="5986780"/>
            <a:ext cx="2038985" cy="368300"/>
          </a:xfrm>
          <a:prstGeom prst="rect">
            <a:avLst/>
          </a:prstGeom>
          <a:noFill/>
        </p:spPr>
        <p:txBody>
          <a:bodyPr wrap="square" rtlCol="0" anchor="t">
            <a:spAutoFit/>
          </a:bodyPr>
          <a:p>
            <a:pPr algn="ct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无法</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分辨</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Z/E</a:t>
            </a:r>
            <a:r>
              <a:rPr lang="zh-CN" altLang="en-US" sz="2400" b="1" dirty="0">
                <a:solidFill>
                  <a:schemeClr val="tx1">
                    <a:lumMod val="85000"/>
                    <a:lumOff val="15000"/>
                  </a:schemeClr>
                </a:solidFill>
                <a:latin typeface="思源宋体 CN Heavy" pitchFamily="18" charset="-122"/>
                <a:ea typeface="思源宋体 CN Heavy" pitchFamily="18" charset="-122"/>
              </a:rPr>
              <a:t>？</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7" name="图片 6"/>
          <p:cNvPicPr/>
          <p:nvPr/>
        </p:nvPicPr>
        <p:blipFill>
          <a:blip r:embed="rId7"/>
          <a:stretch>
            <a:fillRect/>
          </a:stretch>
        </p:blipFill>
        <p:spPr>
          <a:xfrm>
            <a:off x="1148715" y="2169414"/>
            <a:ext cx="4084320" cy="1353312"/>
          </a:xfrm>
          <a:prstGeom prst="rect">
            <a:avLst/>
          </a:prstGeom>
        </p:spPr>
      </p:pic>
      <p:sp>
        <p:nvSpPr>
          <p:cNvPr id="9" name="文本框 8"/>
          <p:cNvSpPr txBox="1"/>
          <p:nvPr/>
        </p:nvSpPr>
        <p:spPr>
          <a:xfrm>
            <a:off x="1148715" y="3695065"/>
            <a:ext cx="6096000" cy="1753235"/>
          </a:xfrm>
          <a:prstGeom prst="rect">
            <a:avLst/>
          </a:prstGeom>
          <a:noFill/>
        </p:spPr>
        <p:txBody>
          <a:bodyPr wrap="square" rtlCol="0" anchor="t">
            <a:spAutoFit/>
          </a:bodyPr>
          <a:p>
            <a:pPr marL="0" indent="0" fontAlgn="base">
              <a:spcBef>
                <a:spcPct val="0"/>
              </a:spcBef>
              <a:spcAft>
                <a:spcPct val="0"/>
              </a:spcAft>
              <a:buFont typeface="Arial" panose="020B0604020202020204"/>
              <a:buNone/>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无法给出顺式</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反式时，采取</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Z/E</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命名</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pPr marL="0" indent="0" fontAlgn="base">
              <a:spcBef>
                <a:spcPct val="0"/>
              </a:spcBef>
              <a:spcAft>
                <a:spcPct val="0"/>
              </a:spcAft>
              <a:buFont typeface="Arial" panose="020B0604020202020204"/>
              <a:buNone/>
            </a:pP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pPr marL="0" indent="0" fontAlgn="base">
              <a:spcBef>
                <a:spcPct val="0"/>
              </a:spcBef>
              <a:spcAft>
                <a:spcPct val="0"/>
              </a:spcAft>
              <a:buFont typeface="Arial" panose="020B0604020202020204"/>
              <a:buNone/>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相当于人为选取两个参考基团（左右</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C</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所连的基团</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中各</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一个），即优先</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基团</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pPr marL="0" indent="0" fontAlgn="base">
              <a:spcBef>
                <a:spcPct val="0"/>
              </a:spcBef>
              <a:spcAft>
                <a:spcPct val="0"/>
              </a:spcAft>
              <a:buFont typeface="Arial" panose="020B0604020202020204"/>
              <a:buNone/>
            </a:pP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Z</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：优先基团在同侧</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pPr marL="0" indent="0" fontAlgn="base">
              <a:spcBef>
                <a:spcPct val="0"/>
              </a:spcBef>
              <a:spcAft>
                <a:spcPct val="0"/>
              </a:spcAft>
              <a:buFont typeface="Arial" panose="020B0604020202020204"/>
              <a:buNone/>
            </a:pP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E</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：优先基团在</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异侧</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8"/>
          <a:stretch>
            <a:fillRect/>
          </a:stretch>
        </p:blipFill>
        <p:spPr>
          <a:xfrm>
            <a:off x="1002030" y="2085340"/>
            <a:ext cx="5838825" cy="160972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6300" y="469065"/>
            <a:ext cx="318092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19" name="组合 18"/>
          <p:cNvGrpSpPr/>
          <p:nvPr/>
        </p:nvGrpSpPr>
        <p:grpSpPr>
          <a:xfrm>
            <a:off x="2462132" y="3129098"/>
            <a:ext cx="7594130" cy="3728902"/>
            <a:chOff x="2462132" y="3129098"/>
            <a:chExt cx="7594130" cy="3728902"/>
          </a:xfrm>
        </p:grpSpPr>
        <p:sp>
          <p:nvSpPr>
            <p:cNvPr id="8" name="任意多边形: 形状 7"/>
            <p:cNvSpPr/>
            <p:nvPr/>
          </p:nvSpPr>
          <p:spPr>
            <a:xfrm>
              <a:off x="2462132" y="4134612"/>
              <a:ext cx="7267736" cy="2723388"/>
            </a:xfrm>
            <a:custGeom>
              <a:avLst/>
              <a:gdLst>
                <a:gd name="connsiteX0" fmla="*/ 3633868 w 7267736"/>
                <a:gd name="connsiteY0" fmla="*/ 0 h 2723388"/>
                <a:gd name="connsiteX1" fmla="*/ 7251903 w 7267736"/>
                <a:gd name="connsiteY1" fmla="*/ 2661812 h 2723388"/>
                <a:gd name="connsiteX2" fmla="*/ 7267736 w 7267736"/>
                <a:gd name="connsiteY2" fmla="*/ 2723388 h 2723388"/>
                <a:gd name="connsiteX3" fmla="*/ 0 w 7267736"/>
                <a:gd name="connsiteY3" fmla="*/ 2723388 h 2723388"/>
                <a:gd name="connsiteX4" fmla="*/ 15833 w 7267736"/>
                <a:gd name="connsiteY4" fmla="*/ 2661812 h 2723388"/>
                <a:gd name="connsiteX5" fmla="*/ 3633868 w 7267736"/>
                <a:gd name="connsiteY5" fmla="*/ 0 h 272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7736" h="2723388">
                  <a:moveTo>
                    <a:pt x="3633868" y="0"/>
                  </a:moveTo>
                  <a:cubicBezTo>
                    <a:pt x="5333821" y="0"/>
                    <a:pt x="6772255" y="1119693"/>
                    <a:pt x="7251903" y="2661812"/>
                  </a:cubicBezTo>
                  <a:lnTo>
                    <a:pt x="7267736" y="2723388"/>
                  </a:lnTo>
                  <a:lnTo>
                    <a:pt x="0" y="2723388"/>
                  </a:lnTo>
                  <a:lnTo>
                    <a:pt x="15833" y="2661812"/>
                  </a:lnTo>
                  <a:cubicBezTo>
                    <a:pt x="495482" y="1119693"/>
                    <a:pt x="1933916" y="0"/>
                    <a:pt x="3633868"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微软雅黑" panose="020B0503020204020204" pitchFamily="34" charset="-122"/>
              </a:endParaRPr>
            </a:p>
          </p:txBody>
        </p:sp>
        <p:pic>
          <p:nvPicPr>
            <p:cNvPr id="5" name="图片 4" descr="图示, 工程绘图&#10;&#10;描述已自动生成"/>
            <p:cNvPicPr>
              <a:picLocks noChangeAspect="1"/>
            </p:cNvPicPr>
            <p:nvPr/>
          </p:nvPicPr>
          <p:blipFill>
            <a:blip r:embed="rId3">
              <a:extLst>
                <a:ext uri="{28A0092B-C50C-407E-A947-70E740481C1C}">
                  <a14:useLocalDpi xmlns:a14="http://schemas.microsoft.com/office/drawing/2010/main" val="0"/>
                </a:ext>
              </a:extLst>
            </a:blip>
            <a:srcRect b="15917"/>
            <a:stretch>
              <a:fillRect/>
            </a:stretch>
          </p:blipFill>
          <p:spPr>
            <a:xfrm>
              <a:off x="2658159" y="3129098"/>
              <a:ext cx="7398103" cy="3728902"/>
            </a:xfrm>
            <a:prstGeom prst="rect">
              <a:avLst/>
            </a:prstGeom>
          </p:spPr>
        </p:pic>
      </p:grpSp>
      <p:sp>
        <p:nvSpPr>
          <p:cNvPr id="10" name="TextBox 26"/>
          <p:cNvSpPr txBox="1"/>
          <p:nvPr>
            <p:custDataLst>
              <p:tags r:id="rId4"/>
            </p:custDataLst>
          </p:nvPr>
        </p:nvSpPr>
        <p:spPr>
          <a:xfrm>
            <a:off x="4570730" y="2038985"/>
            <a:ext cx="3150235" cy="1275080"/>
          </a:xfrm>
          <a:prstGeom prst="rect">
            <a:avLst/>
          </a:prstGeom>
          <a:noFill/>
        </p:spPr>
        <p:txBody>
          <a:bodyPr wrap="square" lIns="75493" tIns="37747" rIns="75493" bIns="37747" rtlCol="0">
            <a:spAutoFit/>
          </a:bodyPr>
          <a:lstStyle/>
          <a:p>
            <a:pPr algn="ctr">
              <a:lnSpc>
                <a:spcPct val="130000"/>
              </a:lnSpc>
            </a:pP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2</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）若与主链相连的原子相同，依次比较与该原子相连的后续原子</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3" name="TextBox 26"/>
          <p:cNvSpPr txBox="1"/>
          <p:nvPr>
            <p:custDataLst>
              <p:tags r:id="rId5"/>
            </p:custDataLst>
          </p:nvPr>
        </p:nvSpPr>
        <p:spPr>
          <a:xfrm>
            <a:off x="8564880" y="2905760"/>
            <a:ext cx="3059430" cy="1675130"/>
          </a:xfrm>
          <a:prstGeom prst="rect">
            <a:avLst/>
          </a:prstGeom>
          <a:noFill/>
        </p:spPr>
        <p:txBody>
          <a:bodyPr wrap="square" lIns="75493" tIns="37747" rIns="75493" bIns="37747" rtlCol="0">
            <a:spAutoFit/>
          </a:bodyPr>
          <a:lstStyle/>
          <a:p>
            <a:pPr algn="ctr">
              <a:lnSpc>
                <a:spcPct val="130000"/>
              </a:lnSpc>
              <a:buClrTx/>
              <a:buSzTx/>
              <a:buFontTx/>
            </a:pP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3</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）若取代基的一个原子以双键或三键与其他原子相连时，则把它看作与该原子两次/三次相连</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grpSp>
        <p:nvGrpSpPr>
          <p:cNvPr id="15" name="组合 14"/>
          <p:cNvGrpSpPr/>
          <p:nvPr>
            <p:custDataLst>
              <p:tags r:id="rId6"/>
            </p:custDataLst>
          </p:nvPr>
        </p:nvGrpSpPr>
        <p:grpSpPr>
          <a:xfrm>
            <a:off x="1018365" y="2556086"/>
            <a:ext cx="2952115" cy="1680210"/>
            <a:chOff x="1477081" y="4328134"/>
            <a:chExt cx="2952115" cy="1680210"/>
          </a:xfrm>
        </p:grpSpPr>
        <p:sp>
          <p:nvSpPr>
            <p:cNvPr id="16" name="TextBox 26"/>
            <p:cNvSpPr txBox="1"/>
            <p:nvPr>
              <p:custDataLst>
                <p:tags r:id="rId7"/>
              </p:custDataLst>
            </p:nvPr>
          </p:nvSpPr>
          <p:spPr>
            <a:xfrm>
              <a:off x="1477081" y="4733264"/>
              <a:ext cx="2952115" cy="1275080"/>
            </a:xfrm>
            <a:prstGeom prst="rect">
              <a:avLst/>
            </a:prstGeom>
            <a:noFill/>
          </p:spPr>
          <p:txBody>
            <a:bodyPr wrap="square" lIns="75493" tIns="37747" rIns="75493" bIns="37747" rtlCol="0">
              <a:spAutoFit/>
            </a:bodyPr>
            <a:lstStyle/>
            <a:p>
              <a:pPr algn="ctr">
                <a:lnSpc>
                  <a:spcPct val="130000"/>
                </a:lnSpc>
              </a:pP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1</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）首先比较与主C链相连原子的原子序数，原子序数大的为优先</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基团</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7" name="文本框 16"/>
            <p:cNvSpPr txBox="1"/>
            <p:nvPr>
              <p:custDataLst>
                <p:tags r:id="rId8"/>
              </p:custDataLst>
            </p:nvPr>
          </p:nvSpPr>
          <p:spPr>
            <a:xfrm>
              <a:off x="1873768" y="4328134"/>
              <a:ext cx="1714607" cy="460375"/>
            </a:xfrm>
            <a:prstGeom prst="rect">
              <a:avLst/>
            </a:prstGeom>
            <a:noFill/>
          </p:spPr>
          <p:txBody>
            <a:bodyPr wrap="square" rtlCol="0">
              <a:spAutoFit/>
            </a:bodyPr>
            <a:lstStyle/>
            <a:p>
              <a:pPr algn="ct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grpSp>
      <p:pic>
        <p:nvPicPr>
          <p:cNvPr id="4" name="图片 3" descr="mm-(1)"/>
          <p:cNvPicPr>
            <a:picLocks noChangeAspect="1"/>
          </p:cNvPicPr>
          <p:nvPr/>
        </p:nvPicPr>
        <p:blipFill>
          <a:blip r:embed="rId9"/>
          <a:stretch>
            <a:fillRect/>
          </a:stretch>
        </p:blipFill>
        <p:spPr>
          <a:xfrm>
            <a:off x="4427220" y="193040"/>
            <a:ext cx="1421765" cy="1156970"/>
          </a:xfrm>
          <a:prstGeom prst="rect">
            <a:avLst/>
          </a:prstGeom>
        </p:spPr>
      </p:pic>
      <p:sp>
        <p:nvSpPr>
          <p:cNvPr id="6" name="TextBox 26"/>
          <p:cNvSpPr txBox="1"/>
          <p:nvPr>
            <p:custDataLst>
              <p:tags r:id="rId10"/>
            </p:custDataLst>
          </p:nvPr>
        </p:nvSpPr>
        <p:spPr>
          <a:xfrm>
            <a:off x="3249930" y="5676900"/>
            <a:ext cx="5692140" cy="634365"/>
          </a:xfrm>
          <a:prstGeom prst="rect">
            <a:avLst/>
          </a:prstGeom>
          <a:noFill/>
        </p:spPr>
        <p:txBody>
          <a:bodyPr wrap="square" lIns="75493" tIns="37747" rIns="75493" bIns="37747" rtlCol="0">
            <a:spAutoFit/>
          </a:bodyPr>
          <a:p>
            <a:pPr algn="ctr">
              <a:lnSpc>
                <a:spcPct val="130000"/>
              </a:lnSpc>
            </a:pPr>
            <a:r>
              <a:rPr lang="zh-CN"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本质：如何找优先基团</a:t>
            </a:r>
            <a:r>
              <a:rPr lang="en-US" altLang="zh-CN"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→CIP</a:t>
            </a:r>
            <a:r>
              <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规则</a:t>
            </a: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7" name="文本框 6"/>
          <p:cNvSpPr txBox="1"/>
          <p:nvPr>
            <p:custDataLst>
              <p:tags r:id="rId11"/>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Z/E</a:t>
            </a:r>
            <a:r>
              <a:rPr lang="zh-CN" altLang="en-US" sz="2400" b="1" dirty="0">
                <a:solidFill>
                  <a:schemeClr val="tx1">
                    <a:lumMod val="85000"/>
                    <a:lumOff val="15000"/>
                  </a:schemeClr>
                </a:solidFill>
                <a:latin typeface="思源宋体 CN Heavy" pitchFamily="18" charset="-122"/>
                <a:ea typeface="思源宋体 CN Heavy" pitchFamily="18" charset="-122"/>
              </a:rPr>
              <a:t>？</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Z/E</a:t>
            </a:r>
            <a:r>
              <a:rPr lang="zh-CN" altLang="en-US" sz="2400" b="1" dirty="0">
                <a:solidFill>
                  <a:schemeClr val="tx1">
                    <a:lumMod val="85000"/>
                    <a:lumOff val="15000"/>
                  </a:schemeClr>
                </a:solidFill>
                <a:latin typeface="思源宋体 CN Heavy" pitchFamily="18" charset="-122"/>
                <a:ea typeface="思源宋体 CN Heavy" pitchFamily="18" charset="-122"/>
              </a:rPr>
              <a:t>？</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6" name="图片 5"/>
          <p:cNvPicPr>
            <a:picLocks noChangeAspect="1"/>
          </p:cNvPicPr>
          <p:nvPr/>
        </p:nvPicPr>
        <p:blipFill>
          <a:blip r:embed="rId7"/>
          <a:stretch>
            <a:fillRect/>
          </a:stretch>
        </p:blipFill>
        <p:spPr>
          <a:xfrm>
            <a:off x="1148715" y="2169160"/>
            <a:ext cx="5305425" cy="2933700"/>
          </a:xfrm>
          <a:prstGeom prst="rect">
            <a:avLst/>
          </a:prstGeom>
        </p:spPr>
      </p:pic>
      <p:pic>
        <p:nvPicPr>
          <p:cNvPr id="8" name="图片 7"/>
          <p:cNvPicPr>
            <a:picLocks noChangeAspect="1"/>
          </p:cNvPicPr>
          <p:nvPr/>
        </p:nvPicPr>
        <p:blipFill>
          <a:blip r:embed="rId8"/>
          <a:stretch>
            <a:fillRect/>
          </a:stretch>
        </p:blipFill>
        <p:spPr>
          <a:xfrm>
            <a:off x="1148715" y="2169160"/>
            <a:ext cx="5606415" cy="293370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Z/E</a:t>
            </a:r>
            <a:r>
              <a:rPr lang="zh-CN" altLang="en-US" sz="2400" b="1" dirty="0">
                <a:solidFill>
                  <a:schemeClr val="tx1">
                    <a:lumMod val="85000"/>
                    <a:lumOff val="15000"/>
                  </a:schemeClr>
                </a:solidFill>
                <a:latin typeface="思源宋体 CN Heavy" pitchFamily="18" charset="-122"/>
                <a:ea typeface="思源宋体 CN Heavy" pitchFamily="18" charset="-122"/>
              </a:rPr>
              <a:t>？</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4" name="图片 3"/>
          <p:cNvPicPr>
            <a:picLocks noChangeAspect="1"/>
          </p:cNvPicPr>
          <p:nvPr/>
        </p:nvPicPr>
        <p:blipFill>
          <a:blip r:embed="rId7"/>
          <a:stretch>
            <a:fillRect/>
          </a:stretch>
        </p:blipFill>
        <p:spPr>
          <a:xfrm>
            <a:off x="1148715" y="2265680"/>
            <a:ext cx="7737475" cy="1753235"/>
          </a:xfrm>
          <a:prstGeom prst="rect">
            <a:avLst/>
          </a:prstGeom>
        </p:spPr>
      </p:pic>
      <p:sp>
        <p:nvSpPr>
          <p:cNvPr id="9" name="文本框 8"/>
          <p:cNvSpPr txBox="1"/>
          <p:nvPr/>
        </p:nvSpPr>
        <p:spPr>
          <a:xfrm>
            <a:off x="1148715" y="4244340"/>
            <a:ext cx="7737475" cy="460375"/>
          </a:xfrm>
          <a:prstGeom prst="rect">
            <a:avLst/>
          </a:prstGeom>
          <a:noFill/>
        </p:spPr>
        <p:txBody>
          <a:bodyPr wrap="square" rtlCol="0" anchor="t">
            <a:spAutoFit/>
          </a:bodyPr>
          <a:p>
            <a:r>
              <a:rPr lang="en-US" altLang="zh-CN" sz="24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Z                                          E</a:t>
            </a:r>
            <a:endParaRPr lang="en-US" altLang="zh-CN" sz="24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Z/E</a:t>
            </a:r>
            <a:r>
              <a:rPr lang="zh-CN" altLang="en-US" sz="2400" b="1" dirty="0">
                <a:solidFill>
                  <a:schemeClr val="tx1">
                    <a:lumMod val="85000"/>
                    <a:lumOff val="15000"/>
                  </a:schemeClr>
                </a:solidFill>
                <a:latin typeface="思源宋体 CN Heavy" pitchFamily="18" charset="-122"/>
                <a:ea typeface="思源宋体 CN Heavy" pitchFamily="18" charset="-122"/>
              </a:rPr>
              <a:t>（复杂</a:t>
            </a:r>
            <a:r>
              <a:rPr lang="zh-CN" altLang="en-US" sz="2400" b="1" dirty="0">
                <a:solidFill>
                  <a:schemeClr val="tx1">
                    <a:lumMod val="85000"/>
                    <a:lumOff val="15000"/>
                  </a:schemeClr>
                </a:solidFill>
                <a:latin typeface="思源宋体 CN Heavy" pitchFamily="18" charset="-122"/>
                <a:ea typeface="思源宋体 CN Heavy" pitchFamily="18" charset="-122"/>
              </a:rPr>
              <a:t>情况）？</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6" name="图片 5"/>
          <p:cNvPicPr>
            <a:picLocks noChangeAspect="1"/>
          </p:cNvPicPr>
          <p:nvPr/>
        </p:nvPicPr>
        <p:blipFill>
          <a:blip r:embed="rId7"/>
          <a:stretch>
            <a:fillRect/>
          </a:stretch>
        </p:blipFill>
        <p:spPr>
          <a:xfrm>
            <a:off x="1148715" y="2453005"/>
            <a:ext cx="3357880" cy="1517015"/>
          </a:xfrm>
          <a:prstGeom prst="rect">
            <a:avLst/>
          </a:prstGeom>
        </p:spPr>
      </p:pic>
      <p:pic>
        <p:nvPicPr>
          <p:cNvPr id="7" name="图片 6"/>
          <p:cNvPicPr>
            <a:picLocks noChangeAspect="1"/>
          </p:cNvPicPr>
          <p:nvPr/>
        </p:nvPicPr>
        <p:blipFill>
          <a:blip r:embed="rId8"/>
          <a:stretch>
            <a:fillRect/>
          </a:stretch>
        </p:blipFill>
        <p:spPr>
          <a:xfrm>
            <a:off x="4848225" y="2453005"/>
            <a:ext cx="3256280" cy="1516380"/>
          </a:xfrm>
          <a:prstGeom prst="rect">
            <a:avLst/>
          </a:prstGeom>
        </p:spPr>
      </p:pic>
      <p:sp>
        <p:nvSpPr>
          <p:cNvPr id="8" name="文本框 7"/>
          <p:cNvSpPr txBox="1"/>
          <p:nvPr/>
        </p:nvSpPr>
        <p:spPr>
          <a:xfrm>
            <a:off x="1148715" y="4443730"/>
            <a:ext cx="7737475" cy="460375"/>
          </a:xfrm>
          <a:prstGeom prst="rect">
            <a:avLst/>
          </a:prstGeom>
          <a:noFill/>
        </p:spPr>
        <p:txBody>
          <a:bodyPr wrap="square" rtlCol="0" anchor="t">
            <a:spAutoFit/>
          </a:bodyPr>
          <a:p>
            <a:r>
              <a:rPr lang="en-US" altLang="zh-CN" sz="24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E                                     </a:t>
            </a:r>
            <a:r>
              <a:rPr lang="en-US" altLang="zh-CN" sz="24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Z</a:t>
            </a:r>
            <a:endParaRPr lang="en-US" altLang="zh-CN" sz="24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10" name="图片 9"/>
          <p:cNvPicPr>
            <a:picLocks noChangeAspect="1"/>
          </p:cNvPicPr>
          <p:nvPr/>
        </p:nvPicPr>
        <p:blipFill>
          <a:blip r:embed="rId7"/>
          <a:stretch>
            <a:fillRect/>
          </a:stretch>
        </p:blipFill>
        <p:spPr>
          <a:xfrm rot="19800000">
            <a:off x="1275715" y="2580005"/>
            <a:ext cx="3357880" cy="1517015"/>
          </a:xfrm>
          <a:prstGeom prst="rect">
            <a:avLst/>
          </a:prstGeom>
        </p:spPr>
      </p:pic>
      <p:pic>
        <p:nvPicPr>
          <p:cNvPr id="11" name="图片 10"/>
          <p:cNvPicPr>
            <a:picLocks noChangeAspect="1"/>
          </p:cNvPicPr>
          <p:nvPr/>
        </p:nvPicPr>
        <p:blipFill>
          <a:blip r:embed="rId8"/>
          <a:stretch>
            <a:fillRect/>
          </a:stretch>
        </p:blipFill>
        <p:spPr>
          <a:xfrm rot="19800000">
            <a:off x="4975225" y="2580005"/>
            <a:ext cx="3256280" cy="151638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42"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Z/E</a:t>
            </a:r>
            <a:r>
              <a:rPr lang="zh-CN" altLang="en-US" sz="2400" b="1" dirty="0">
                <a:solidFill>
                  <a:schemeClr val="tx1">
                    <a:lumMod val="85000"/>
                    <a:lumOff val="15000"/>
                  </a:schemeClr>
                </a:solidFill>
                <a:latin typeface="思源宋体 CN Heavy" pitchFamily="18" charset="-122"/>
                <a:ea typeface="思源宋体 CN Heavy" pitchFamily="18" charset="-122"/>
              </a:rPr>
              <a:t>（复杂</a:t>
            </a:r>
            <a:r>
              <a:rPr lang="zh-CN" altLang="en-US" sz="2400" b="1" dirty="0">
                <a:solidFill>
                  <a:schemeClr val="tx1">
                    <a:lumMod val="85000"/>
                    <a:lumOff val="15000"/>
                  </a:schemeClr>
                </a:solidFill>
                <a:latin typeface="思源宋体 CN Heavy" pitchFamily="18" charset="-122"/>
                <a:ea typeface="思源宋体 CN Heavy" pitchFamily="18" charset="-122"/>
              </a:rPr>
              <a:t>情况）？</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8" name="文本框 7"/>
          <p:cNvSpPr txBox="1"/>
          <p:nvPr/>
        </p:nvSpPr>
        <p:spPr>
          <a:xfrm>
            <a:off x="1148715" y="4930775"/>
            <a:ext cx="7737475" cy="460375"/>
          </a:xfrm>
          <a:prstGeom prst="rect">
            <a:avLst/>
          </a:prstGeom>
          <a:noFill/>
        </p:spPr>
        <p:txBody>
          <a:bodyPr wrap="square" rtlCol="0" anchor="t">
            <a:spAutoFit/>
          </a:bodyPr>
          <a:p>
            <a:r>
              <a:rPr lang="en-US" altLang="zh-CN" sz="24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E                                      </a:t>
            </a:r>
            <a:r>
              <a:rPr lang="en-US" altLang="zh-CN" sz="24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E</a:t>
            </a:r>
            <a:endParaRPr lang="en-US" altLang="zh-CN" sz="24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4" name="图片 3"/>
          <p:cNvPicPr>
            <a:picLocks noChangeAspect="1"/>
          </p:cNvPicPr>
          <p:nvPr/>
        </p:nvPicPr>
        <p:blipFill>
          <a:blip r:embed="rId7"/>
          <a:stretch>
            <a:fillRect/>
          </a:stretch>
        </p:blipFill>
        <p:spPr>
          <a:xfrm>
            <a:off x="1148715" y="2446020"/>
            <a:ext cx="3215640" cy="1786255"/>
          </a:xfrm>
          <a:prstGeom prst="rect">
            <a:avLst/>
          </a:prstGeom>
        </p:spPr>
      </p:pic>
      <p:pic>
        <p:nvPicPr>
          <p:cNvPr id="9" name="图片 8"/>
          <p:cNvPicPr>
            <a:picLocks noChangeAspect="1"/>
          </p:cNvPicPr>
          <p:nvPr/>
        </p:nvPicPr>
        <p:blipFill>
          <a:blip r:embed="rId8"/>
          <a:stretch>
            <a:fillRect/>
          </a:stretch>
        </p:blipFill>
        <p:spPr>
          <a:xfrm>
            <a:off x="5226050" y="2453005"/>
            <a:ext cx="2797810" cy="1778635"/>
          </a:xfrm>
          <a:prstGeom prst="rect">
            <a:avLst/>
          </a:prstGeom>
        </p:spPr>
      </p:pic>
      <p:pic>
        <p:nvPicPr>
          <p:cNvPr id="12" name="图片 11"/>
          <p:cNvPicPr>
            <a:picLocks noChangeAspect="1"/>
          </p:cNvPicPr>
          <p:nvPr/>
        </p:nvPicPr>
        <p:blipFill>
          <a:blip r:embed="rId7"/>
          <a:stretch>
            <a:fillRect/>
          </a:stretch>
        </p:blipFill>
        <p:spPr>
          <a:xfrm rot="1800000">
            <a:off x="1275715" y="2573020"/>
            <a:ext cx="3215640" cy="1786255"/>
          </a:xfrm>
          <a:prstGeom prst="rect">
            <a:avLst/>
          </a:prstGeom>
        </p:spPr>
      </p:pic>
      <p:pic>
        <p:nvPicPr>
          <p:cNvPr id="13" name="图片 12"/>
          <p:cNvPicPr>
            <a:picLocks noChangeAspect="1"/>
          </p:cNvPicPr>
          <p:nvPr/>
        </p:nvPicPr>
        <p:blipFill>
          <a:blip r:embed="rId8"/>
          <a:stretch>
            <a:fillRect/>
          </a:stretch>
        </p:blipFill>
        <p:spPr>
          <a:xfrm rot="5400000">
            <a:off x="5353050" y="2580005"/>
            <a:ext cx="2797810" cy="177863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42"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sz="2400" b="1" dirty="0">
                <a:solidFill>
                  <a:schemeClr val="tx1">
                    <a:lumMod val="85000"/>
                    <a:lumOff val="15000"/>
                  </a:schemeClr>
                </a:solidFill>
                <a:latin typeface="思源宋体 CN Heavy" pitchFamily="18" charset="-122"/>
                <a:ea typeface="思源宋体 CN Heavy" pitchFamily="18" charset="-122"/>
              </a:rPr>
              <a:t>5.</a:t>
            </a:r>
            <a:r>
              <a:rPr lang="zh-CN" altLang="en-US" sz="2400" b="1" dirty="0">
                <a:solidFill>
                  <a:schemeClr val="tx1">
                    <a:lumMod val="85000"/>
                    <a:lumOff val="15000"/>
                  </a:schemeClr>
                </a:solidFill>
                <a:latin typeface="思源宋体 CN Heavy" pitchFamily="18" charset="-122"/>
                <a:ea typeface="思源宋体 CN Heavy" pitchFamily="18" charset="-122"/>
              </a:rPr>
              <a:t>哪种构</a:t>
            </a:r>
            <a:r>
              <a:rPr lang="zh-CN" altLang="en-US" sz="2400" b="1" dirty="0">
                <a:solidFill>
                  <a:schemeClr val="tx1">
                    <a:lumMod val="85000"/>
                    <a:lumOff val="15000"/>
                  </a:schemeClr>
                </a:solidFill>
                <a:latin typeface="思源宋体 CN Heavy" pitchFamily="18" charset="-122"/>
                <a:ea typeface="思源宋体 CN Heavy" pitchFamily="18" charset="-122"/>
              </a:rPr>
              <a:t>型更加稳定？</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9" name="文本框 8"/>
          <p:cNvSpPr txBox="1"/>
          <p:nvPr/>
        </p:nvSpPr>
        <p:spPr>
          <a:xfrm>
            <a:off x="1148715" y="2077720"/>
            <a:ext cx="6096000" cy="953135"/>
          </a:xfrm>
          <a:prstGeom prst="rect">
            <a:avLst/>
          </a:prstGeom>
          <a:noFill/>
        </p:spPr>
        <p:txBody>
          <a:bodyPr wrap="square" rtlCol="0" anchor="t">
            <a:spAutoFit/>
          </a:bodyPr>
          <a:p>
            <a:pPr marL="0" indent="0" fontAlgn="base">
              <a:spcBef>
                <a:spcPct val="0"/>
              </a:spcBef>
              <a:spcAft>
                <a:spcPct val="0"/>
              </a:spcAft>
              <a:buFont typeface="Arial" panose="020B0604020202020204"/>
              <a:buNone/>
            </a:pP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反式</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构型更稳定</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pPr marL="0" indent="0" fontAlgn="base">
              <a:spcBef>
                <a:spcPct val="0"/>
              </a:spcBef>
              <a:spcAft>
                <a:spcPct val="0"/>
              </a:spcAft>
              <a:buFont typeface="Arial" panose="020B0604020202020204"/>
              <a:buNone/>
            </a:pP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pPr marL="0" indent="0" fontAlgn="base">
              <a:spcBef>
                <a:spcPct val="0"/>
              </a:spcBef>
              <a:spcAft>
                <a:spcPct val="0"/>
              </a:spcAft>
              <a:buFont typeface="Arial" panose="020B0604020202020204"/>
              <a:buNone/>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原因：降低空间位阻</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213485" y="4839335"/>
            <a:ext cx="2874010" cy="645160"/>
          </a:xfrm>
          <a:prstGeom prst="rect">
            <a:avLst/>
          </a:prstGeom>
          <a:noFill/>
        </p:spPr>
        <p:txBody>
          <a:bodyPr wrap="square" rtlCol="0" anchor="t">
            <a:spAutoFit/>
          </a:bodyPr>
          <a:p>
            <a:pPr marL="0" indent="0" fontAlgn="base">
              <a:spcBef>
                <a:spcPct val="0"/>
              </a:spcBef>
              <a:spcAft>
                <a:spcPct val="0"/>
              </a:spcAft>
              <a:buFont typeface="Arial" panose="020B0604020202020204"/>
              <a:buNone/>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相同基团较小，则另两个较大基团相互</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远离</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7"/>
          <a:stretch>
            <a:fillRect/>
          </a:stretch>
        </p:blipFill>
        <p:spPr>
          <a:xfrm>
            <a:off x="1148715" y="3154680"/>
            <a:ext cx="3147695" cy="1572895"/>
          </a:xfrm>
          <a:prstGeom prst="rect">
            <a:avLst/>
          </a:prstGeom>
        </p:spPr>
      </p:pic>
      <p:pic>
        <p:nvPicPr>
          <p:cNvPr id="12" name="图片 11"/>
          <p:cNvPicPr>
            <a:picLocks noChangeAspect="1"/>
          </p:cNvPicPr>
          <p:nvPr/>
        </p:nvPicPr>
        <p:blipFill>
          <a:blip r:embed="rId8"/>
          <a:stretch>
            <a:fillRect/>
          </a:stretch>
        </p:blipFill>
        <p:spPr>
          <a:xfrm rot="5400000">
            <a:off x="4961890" y="2707005"/>
            <a:ext cx="1572260" cy="2467610"/>
          </a:xfrm>
          <a:prstGeom prst="rect">
            <a:avLst/>
          </a:prstGeom>
        </p:spPr>
      </p:pic>
      <p:sp>
        <p:nvSpPr>
          <p:cNvPr id="13" name="文本框 12"/>
          <p:cNvSpPr txBox="1"/>
          <p:nvPr/>
        </p:nvSpPr>
        <p:spPr>
          <a:xfrm>
            <a:off x="4836160" y="4851400"/>
            <a:ext cx="1823085" cy="645160"/>
          </a:xfrm>
          <a:prstGeom prst="rect">
            <a:avLst/>
          </a:prstGeom>
          <a:noFill/>
        </p:spPr>
        <p:txBody>
          <a:bodyPr wrap="square" rtlCol="0" anchor="t">
            <a:spAutoFit/>
          </a:bodyPr>
          <a:p>
            <a:pPr marL="0" indent="0" fontAlgn="base">
              <a:spcBef>
                <a:spcPct val="0"/>
              </a:spcBef>
              <a:spcAft>
                <a:spcPct val="0"/>
              </a:spcAft>
              <a:buFont typeface="Arial" panose="020B0604020202020204"/>
              <a:buNone/>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相同基团较大，</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相互远离</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1213485" y="5596255"/>
            <a:ext cx="5975350" cy="645160"/>
          </a:xfrm>
          <a:prstGeom prst="rect">
            <a:avLst/>
          </a:prstGeom>
          <a:noFill/>
        </p:spPr>
        <p:txBody>
          <a:bodyPr wrap="square" rtlCol="0" anchor="t">
            <a:spAutoFit/>
          </a:bodyPr>
          <a:p>
            <a:pPr marL="0" indent="0" fontAlgn="base">
              <a:spcBef>
                <a:spcPct val="0"/>
              </a:spcBef>
              <a:spcAft>
                <a:spcPct val="0"/>
              </a:spcAft>
              <a:buFont typeface="Arial" panose="020B0604020202020204"/>
              <a:buNone/>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相同基团的空间位阻位于另外两个基团之间以及</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Z/E</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构型的</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稳定性问题则需具体</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讨论</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66950" y="473075"/>
            <a:ext cx="9602355" cy="307777"/>
          </a:xfrm>
          <a:prstGeom prst="rect">
            <a:avLst/>
          </a:prstGeom>
          <a:noFill/>
        </p:spPr>
        <p:txBody>
          <a:bodyPr vert="horz" wrap="square">
            <a:spAutoFit/>
          </a:bodyPr>
          <a:lstStyle/>
          <a:p>
            <a:pPr algn="r"/>
            <a:r>
              <a:rPr lang="en-US" altLang="zh-CN" sz="1400" spc="1600">
                <a:solidFill>
                  <a:schemeClr val="tx1">
                    <a:lumMod val="85000"/>
                    <a:lumOff val="15000"/>
                    <a:alpha val="4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rPr>
              <a:t>GRADUATION THESIS DEFENSES</a:t>
            </a:r>
            <a:endParaRPr lang="zh-CN" altLang="en-US" sz="1400" spc="1600">
              <a:solidFill>
                <a:schemeClr val="tx1">
                  <a:lumMod val="85000"/>
                  <a:lumOff val="15000"/>
                  <a:alpha val="4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endParaRPr>
          </a:p>
        </p:txBody>
      </p:sp>
      <p:sp>
        <p:nvSpPr>
          <p:cNvPr id="3" name="文本框 2"/>
          <p:cNvSpPr txBox="1"/>
          <p:nvPr/>
        </p:nvSpPr>
        <p:spPr>
          <a:xfrm>
            <a:off x="7663962" y="2573804"/>
            <a:ext cx="3537438" cy="1014730"/>
          </a:xfrm>
          <a:prstGeom prst="rect">
            <a:avLst/>
          </a:prstGeom>
          <a:noFill/>
        </p:spPr>
        <p:txBody>
          <a:bodyPr wrap="square" rtlCol="0">
            <a:spAutoFit/>
          </a:bodyPr>
          <a:lstStyle/>
          <a:p>
            <a:pPr algn="r"/>
            <a:r>
              <a:rPr lang="zh-CN" altLang="en-US" sz="6000" spc="30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旋光</a:t>
            </a:r>
            <a:r>
              <a:rPr lang="zh-CN" altLang="en-US" sz="6000" spc="30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异构</a:t>
            </a:r>
            <a:endParaRPr lang="zh-CN" altLang="en-US" sz="6000" spc="30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nvGrpSpPr>
          <p:cNvPr id="8" name="组合 7"/>
          <p:cNvGrpSpPr/>
          <p:nvPr/>
        </p:nvGrpSpPr>
        <p:grpSpPr>
          <a:xfrm>
            <a:off x="9835661" y="1454432"/>
            <a:ext cx="1321777" cy="1200329"/>
            <a:chOff x="9835661" y="1454432"/>
            <a:chExt cx="1321777" cy="1200329"/>
          </a:xfrm>
        </p:grpSpPr>
        <p:sp>
          <p:nvSpPr>
            <p:cNvPr id="5" name="文本框 4"/>
            <p:cNvSpPr txBox="1"/>
            <p:nvPr/>
          </p:nvSpPr>
          <p:spPr>
            <a:xfrm>
              <a:off x="9835661" y="1454432"/>
              <a:ext cx="1321777" cy="1200329"/>
            </a:xfrm>
            <a:prstGeom prst="rect">
              <a:avLst/>
            </a:prstGeom>
            <a:noFill/>
          </p:spPr>
          <p:txBody>
            <a:bodyPr wrap="square" rtlCol="0">
              <a:spAutoFit/>
            </a:bodyPr>
            <a:lstStyle/>
            <a:p>
              <a:pPr algn="r"/>
              <a:r>
                <a:rPr lang="en-US" altLang="zh-CN" sz="7200" spc="30" dirty="0">
                  <a:solidFill>
                    <a:srgbClr val="9E9E9D">
                      <a:alpha val="70000"/>
                    </a:srgb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04</a:t>
              </a:r>
              <a:endParaRPr lang="en-US" altLang="zh-CN" sz="7200" spc="30" dirty="0">
                <a:solidFill>
                  <a:srgbClr val="9E9E9D">
                    <a:alpha val="70000"/>
                  </a:srgb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cxnSp>
          <p:nvCxnSpPr>
            <p:cNvPr id="7" name="直接连接符 6"/>
            <p:cNvCxnSpPr/>
            <p:nvPr/>
          </p:nvCxnSpPr>
          <p:spPr>
            <a:xfrm>
              <a:off x="10150563" y="2526179"/>
              <a:ext cx="864000" cy="0"/>
            </a:xfrm>
            <a:prstGeom prst="line">
              <a:avLst/>
            </a:prstGeom>
            <a:ln w="19050">
              <a:solidFill>
                <a:schemeClr val="accent2">
                  <a:alpha val="50000"/>
                </a:schemeClr>
              </a:solidFill>
            </a:ln>
          </p:spPr>
          <p:style>
            <a:lnRef idx="2">
              <a:schemeClr val="accent1"/>
            </a:lnRef>
            <a:fillRef idx="0">
              <a:schemeClr val="accent1"/>
            </a:fillRef>
            <a:effectRef idx="1">
              <a:schemeClr val="accent1"/>
            </a:effectRef>
            <a:fontRef idx="minor">
              <a:schemeClr val="tx1"/>
            </a:fontRef>
          </p:style>
        </p:cxnSp>
      </p:grpSp>
      <p:sp>
        <p:nvSpPr>
          <p:cNvPr id="6" name="文本框 5"/>
          <p:cNvSpPr txBox="1"/>
          <p:nvPr/>
        </p:nvSpPr>
        <p:spPr>
          <a:xfrm>
            <a:off x="7973695" y="3588385"/>
            <a:ext cx="3420745" cy="2891790"/>
          </a:xfrm>
          <a:prstGeom prst="rect">
            <a:avLst/>
          </a:prstGeom>
          <a:noFill/>
        </p:spPr>
        <p:txBody>
          <a:bodyPr wrap="square">
            <a:spAutoFit/>
          </a:bodyPr>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1.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什么是旋光</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异构？</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2.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旋光异构为什么不是两个</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相同分子？</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3.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如何判断是否</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为手性分子？</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4.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如何判断</a:t>
            </a: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R/S</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5.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消旋体</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是什么？</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left)">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1.</a:t>
            </a:r>
            <a:r>
              <a:rPr lang="zh-CN" altLang="en-US" sz="2400" b="1" dirty="0">
                <a:solidFill>
                  <a:schemeClr val="tx1">
                    <a:lumMod val="85000"/>
                    <a:lumOff val="15000"/>
                  </a:schemeClr>
                </a:solidFill>
                <a:latin typeface="思源宋体 CN Heavy" pitchFamily="18" charset="-122"/>
                <a:ea typeface="思源宋体 CN Heavy" pitchFamily="18" charset="-122"/>
              </a:rPr>
              <a:t>什么是</a:t>
            </a:r>
            <a:r>
              <a:rPr lang="zh-CN" altLang="en-US" sz="2400" b="1" dirty="0">
                <a:solidFill>
                  <a:schemeClr val="tx1">
                    <a:lumMod val="85000"/>
                    <a:lumOff val="15000"/>
                  </a:schemeClr>
                </a:solidFill>
                <a:latin typeface="思源宋体 CN Heavy" pitchFamily="18" charset="-122"/>
                <a:ea typeface="思源宋体 CN Heavy" pitchFamily="18" charset="-122"/>
              </a:rPr>
              <a:t>旋光异构？</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7" name="文本框 6"/>
          <p:cNvSpPr txBox="1"/>
          <p:nvPr/>
        </p:nvSpPr>
        <p:spPr>
          <a:xfrm>
            <a:off x="1148715" y="2089785"/>
            <a:ext cx="5558790" cy="1170305"/>
          </a:xfrm>
          <a:prstGeom prst="rect">
            <a:avLst/>
          </a:prstGeom>
          <a:noFill/>
        </p:spPr>
        <p:txBody>
          <a:bodyPr wrap="square" rtlCol="0" anchor="t">
            <a:spAutoFit/>
          </a:bodyPr>
          <a:p>
            <a:pPr algn="just">
              <a:lnSpc>
                <a:spcPct val="130000"/>
              </a:lnSpc>
              <a:buClrTx/>
              <a:buSzTx/>
              <a:buFontTx/>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旋光异构（对映异构）：指分子因手性​（</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Chirality）导致其能够旋转平面偏振光的方向，从而产生两种不同的光学异构体</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4" name="文本框 3"/>
          <p:cNvSpPr txBox="1"/>
          <p:nvPr/>
        </p:nvSpPr>
        <p:spPr>
          <a:xfrm>
            <a:off x="2834640" y="2853690"/>
            <a:ext cx="6096000" cy="368300"/>
          </a:xfrm>
          <a:prstGeom prst="rect">
            <a:avLst/>
          </a:prstGeom>
          <a:noFill/>
        </p:spPr>
        <p:txBody>
          <a:bodyPr wrap="square" rtlCol="0" anchor="t">
            <a:spAutoFit/>
          </a:bodyPr>
          <a:p>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一种现象</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6" name="文本框 5"/>
          <p:cNvSpPr txBox="1"/>
          <p:nvPr/>
        </p:nvSpPr>
        <p:spPr>
          <a:xfrm>
            <a:off x="1148715" y="3221990"/>
            <a:ext cx="5558790" cy="2249170"/>
          </a:xfrm>
          <a:prstGeom prst="rect">
            <a:avLst/>
          </a:prstGeom>
          <a:noFill/>
        </p:spPr>
        <p:txBody>
          <a:bodyPr wrap="square" rtlCol="0" anchor="t">
            <a:spAutoFit/>
          </a:bodyPr>
          <a:p>
            <a:pPr algn="just">
              <a:lnSpc>
                <a:spcPct val="130000"/>
              </a:lnSpc>
              <a:buClrTx/>
              <a:buSzTx/>
              <a:buFontTx/>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手性：指一个物体或分子与其镜像不能完全重合的性质，类似于左手和右手的关系</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——看似相同，但无法通过旋转或平移使两者完全重叠</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buClrTx/>
              <a:buSzTx/>
              <a:buFontTx/>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旋光异构体（对映异构体）：互为实物与镜像而不可重叠的立体异构体</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buClrTx/>
              <a:buSzTx/>
              <a:buFontTx/>
            </a:pP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9" name="文本框 8"/>
          <p:cNvSpPr txBox="1"/>
          <p:nvPr/>
        </p:nvSpPr>
        <p:spPr>
          <a:xfrm>
            <a:off x="3134360" y="4660900"/>
            <a:ext cx="6096000" cy="450850"/>
          </a:xfrm>
          <a:prstGeom prst="rect">
            <a:avLst/>
          </a:prstGeom>
          <a:noFill/>
        </p:spPr>
        <p:txBody>
          <a:bodyPr wrap="square" rtlCol="0" anchor="t">
            <a:spAutoFit/>
          </a:bodyPr>
          <a:p>
            <a:pPr algn="just">
              <a:lnSpc>
                <a:spcPct val="130000"/>
              </a:lnSpc>
            </a:pPr>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不同</a:t>
            </a:r>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具体空间排列之间的关系</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0" name="文本框 9"/>
          <p:cNvSpPr txBox="1"/>
          <p:nvPr/>
        </p:nvSpPr>
        <p:spPr>
          <a:xfrm>
            <a:off x="4523105" y="3982720"/>
            <a:ext cx="6096000" cy="368300"/>
          </a:xfrm>
          <a:prstGeom prst="rect">
            <a:avLst/>
          </a:prstGeom>
          <a:noFill/>
        </p:spPr>
        <p:txBody>
          <a:bodyPr wrap="square" rtlCol="0" anchor="t">
            <a:spAutoFit/>
          </a:bodyPr>
          <a:p>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一种特性，是旋光异构产生</a:t>
            </a:r>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原因</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2" name="文本框 11"/>
          <p:cNvSpPr txBox="1"/>
          <p:nvPr/>
        </p:nvSpPr>
        <p:spPr>
          <a:xfrm>
            <a:off x="1148715" y="5454015"/>
            <a:ext cx="6096000" cy="810260"/>
          </a:xfrm>
          <a:prstGeom prst="rect">
            <a:avLst/>
          </a:prstGeom>
          <a:noFill/>
        </p:spPr>
        <p:txBody>
          <a:bodyPr wrap="square" rtlCol="0" anchor="t">
            <a:spAutoFit/>
          </a:bodyPr>
          <a:p>
            <a:pPr algn="just">
              <a:lnSpc>
                <a:spcPct val="130000"/>
              </a:lnSpc>
              <a:buClrTx/>
              <a:buSzTx/>
              <a:buFontTx/>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可以说某分子为手性分子，但不能说其是对映异构体，只能互为对映异构体</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300" y="469065"/>
            <a:ext cx="318092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简述</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5" name="组合 34"/>
          <p:cNvGrpSpPr/>
          <p:nvPr>
            <p:custDataLst>
              <p:tags r:id="rId3"/>
            </p:custDataLst>
          </p:nvPr>
        </p:nvGrpSpPr>
        <p:grpSpPr>
          <a:xfrm>
            <a:off x="1119039" y="2297220"/>
            <a:ext cx="5712460" cy="1658620"/>
            <a:chOff x="1119039" y="1295825"/>
            <a:chExt cx="5712460" cy="1658620"/>
          </a:xfrm>
        </p:grpSpPr>
        <p:sp>
          <p:nvSpPr>
            <p:cNvPr id="18" name="TextBox 26"/>
            <p:cNvSpPr txBox="1"/>
            <p:nvPr>
              <p:custDataLst>
                <p:tags r:id="rId4"/>
              </p:custDataLst>
            </p:nvPr>
          </p:nvSpPr>
          <p:spPr>
            <a:xfrm>
              <a:off x="1119039" y="2160695"/>
              <a:ext cx="5712460" cy="793750"/>
            </a:xfrm>
            <a:prstGeom prst="rect">
              <a:avLst/>
            </a:prstGeom>
            <a:noFill/>
          </p:spPr>
          <p:txBody>
            <a:bodyPr wrap="square" lIns="75493" tIns="37747" rIns="75493" bIns="37747" rtlCol="0">
              <a:spAutoFit/>
            </a:bodyPr>
            <a:lstStyle/>
            <a:p>
              <a:pPr algn="just">
                <a:lnSpc>
                  <a:spcPct val="130000"/>
                </a:lnSpc>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分子式相同，原子或原子团互相连接的方式也相同，但在空间的排列方式不同</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9" name="文本框 18"/>
            <p:cNvSpPr txBox="1"/>
            <p:nvPr>
              <p:custDataLst>
                <p:tags r:id="rId5"/>
              </p:custDataLst>
            </p:nvPr>
          </p:nvSpPr>
          <p:spPr>
            <a:xfrm>
              <a:off x="1119039" y="1295825"/>
              <a:ext cx="3060065" cy="829945"/>
            </a:xfrm>
            <a:prstGeom prst="rect">
              <a:avLst/>
            </a:prstGeom>
            <a:noFill/>
          </p:spPr>
          <p:txBody>
            <a:bodyPr wrap="square" rtlCol="0">
              <a:spAutoFit/>
            </a:bodyPr>
            <a:lstStyle/>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1.</a:t>
              </a:r>
              <a:r>
                <a:rPr lang="zh-CN" altLang="en-US" sz="2400" b="1" dirty="0">
                  <a:solidFill>
                    <a:schemeClr val="tx1">
                      <a:lumMod val="85000"/>
                      <a:lumOff val="15000"/>
                    </a:schemeClr>
                  </a:solidFill>
                  <a:latin typeface="思源宋体 CN Heavy" pitchFamily="18" charset="-122"/>
                  <a:ea typeface="思源宋体 CN Heavy" pitchFamily="18" charset="-122"/>
                </a:rPr>
                <a:t>为什么有立体异构？</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grpSp>
      <p:grpSp>
        <p:nvGrpSpPr>
          <p:cNvPr id="36" name="组合 35"/>
          <p:cNvGrpSpPr/>
          <p:nvPr>
            <p:custDataLst>
              <p:tags r:id="rId6"/>
            </p:custDataLst>
          </p:nvPr>
        </p:nvGrpSpPr>
        <p:grpSpPr>
          <a:xfrm>
            <a:off x="1119039" y="4110780"/>
            <a:ext cx="6440170" cy="1254125"/>
            <a:chOff x="1119039" y="3017310"/>
            <a:chExt cx="6440170" cy="1254125"/>
          </a:xfrm>
        </p:grpSpPr>
        <p:sp>
          <p:nvSpPr>
            <p:cNvPr id="31" name="TextBox 26"/>
            <p:cNvSpPr txBox="1"/>
            <p:nvPr>
              <p:custDataLst>
                <p:tags r:id="rId7"/>
              </p:custDataLst>
            </p:nvPr>
          </p:nvSpPr>
          <p:spPr>
            <a:xfrm>
              <a:off x="1148884" y="3477685"/>
              <a:ext cx="6410325" cy="793750"/>
            </a:xfrm>
            <a:prstGeom prst="rect">
              <a:avLst/>
            </a:prstGeom>
            <a:noFill/>
          </p:spPr>
          <p:txBody>
            <a:bodyPr wrap="square" lIns="75493" tIns="37747" rIns="75493" bIns="37747" rtlCol="0">
              <a:spAutoFit/>
            </a:bodyPr>
            <a:lstStyle/>
            <a:p>
              <a:pPr algn="just">
                <a:lnSpc>
                  <a:spcPct val="130000"/>
                </a:lnSpc>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构造异构：分子式相同，原子或</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官能团的连接顺序不同</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立体异构：分子式、连接顺序</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都相同，但空间排列方式不同</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32" name="文本框 31"/>
            <p:cNvSpPr txBox="1"/>
            <p:nvPr>
              <p:custDataLst>
                <p:tags r:id="rId8"/>
              </p:custDataLst>
            </p:nvPr>
          </p:nvSpPr>
          <p:spPr>
            <a:xfrm>
              <a:off x="1119039" y="3017310"/>
              <a:ext cx="4642485" cy="460375"/>
            </a:xfrm>
            <a:prstGeom prst="rect">
              <a:avLst/>
            </a:prstGeom>
            <a:noFill/>
          </p:spPr>
          <p:txBody>
            <a:bodyPr wrap="square" rtlCol="0">
              <a:spAutoFit/>
            </a:bodyPr>
            <a:lstStyle/>
            <a:p>
              <a:pPr algn="just"/>
              <a:r>
                <a:rPr lang="en-US" altLang="zh-CN" sz="2400" b="1" dirty="0">
                  <a:solidFill>
                    <a:schemeClr val="tx1">
                      <a:lumMod val="85000"/>
                      <a:lumOff val="15000"/>
                    </a:schemeClr>
                  </a:solidFill>
                  <a:latin typeface="思源宋体 CN Heavy" pitchFamily="18" charset="-122"/>
                  <a:ea typeface="思源宋体 CN Heavy" pitchFamily="18" charset="-122"/>
                </a:rPr>
                <a:t>2.</a:t>
              </a:r>
              <a:r>
                <a:rPr lang="zh-CN" altLang="en-US" sz="2400" b="1" dirty="0">
                  <a:solidFill>
                    <a:schemeClr val="tx1">
                      <a:lumMod val="85000"/>
                      <a:lumOff val="15000"/>
                    </a:schemeClr>
                  </a:solidFill>
                  <a:latin typeface="思源宋体 CN Heavy" pitchFamily="18" charset="-122"/>
                  <a:ea typeface="思源宋体 CN Heavy" pitchFamily="18" charset="-122"/>
                </a:rPr>
                <a:t>与构造异构的关系？</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grpSp>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9">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12"/>
            </p:custDataLst>
          </p:nvPr>
        </p:nvSpPr>
        <p:spPr>
          <a:xfrm>
            <a:off x="1148884" y="1003090"/>
            <a:ext cx="306006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0.</a:t>
            </a:r>
            <a:r>
              <a:rPr lang="zh-CN" altLang="en-US" sz="2400" b="1" dirty="0">
                <a:solidFill>
                  <a:schemeClr val="tx1">
                    <a:lumMod val="85000"/>
                    <a:lumOff val="15000"/>
                  </a:schemeClr>
                </a:solidFill>
                <a:latin typeface="思源宋体 CN Heavy" pitchFamily="18" charset="-122"/>
                <a:ea typeface="思源宋体 CN Heavy" pitchFamily="18" charset="-122"/>
              </a:rPr>
              <a:t>为什么要学这一</a:t>
            </a:r>
            <a:r>
              <a:rPr lang="zh-CN" altLang="en-US" sz="2400" b="1" dirty="0">
                <a:solidFill>
                  <a:schemeClr val="tx1">
                    <a:lumMod val="85000"/>
                    <a:lumOff val="15000"/>
                  </a:schemeClr>
                </a:solidFill>
                <a:latin typeface="思源宋体 CN Heavy" pitchFamily="18" charset="-122"/>
                <a:ea typeface="思源宋体 CN Heavy" pitchFamily="18" charset="-122"/>
              </a:rPr>
              <a:t>章？</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6" name="TextBox 26"/>
          <p:cNvSpPr txBox="1"/>
          <p:nvPr>
            <p:custDataLst>
              <p:tags r:id="rId13"/>
            </p:custDataLst>
          </p:nvPr>
        </p:nvSpPr>
        <p:spPr>
          <a:xfrm>
            <a:off x="1213485" y="1981200"/>
            <a:ext cx="1335405" cy="434340"/>
          </a:xfrm>
          <a:prstGeom prst="rect">
            <a:avLst/>
          </a:prstGeom>
          <a:noFill/>
        </p:spPr>
        <p:txBody>
          <a:bodyPr wrap="square" lIns="75493" tIns="37747" rIns="75493" bIns="37747" rtlCol="0">
            <a:spAutoFit/>
          </a:bodyPr>
          <a:p>
            <a:pPr algn="just">
              <a:lnSpc>
                <a:spcPct val="130000"/>
              </a:lnSpc>
            </a:pPr>
            <a:r>
              <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二维</a:t>
            </a:r>
            <a:r>
              <a:rPr lang="en-US" altLang="zh-CN"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r>
              <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三维</a:t>
            </a:r>
            <a:r>
              <a:rPr lang="en-US" altLang="zh-CN"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endParaRPr lang="en-US" altLang="zh-CN"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4" name="TextBox 26"/>
          <p:cNvSpPr txBox="1"/>
          <p:nvPr>
            <p:custDataLst>
              <p:tags r:id="rId14"/>
            </p:custDataLst>
          </p:nvPr>
        </p:nvSpPr>
        <p:spPr>
          <a:xfrm>
            <a:off x="2919730" y="1981200"/>
            <a:ext cx="1335405" cy="434340"/>
          </a:xfrm>
          <a:prstGeom prst="rect">
            <a:avLst/>
          </a:prstGeom>
          <a:noFill/>
        </p:spPr>
        <p:txBody>
          <a:bodyPr wrap="square" lIns="75493" tIns="37747" rIns="75493" bIns="37747" rtlCol="0">
            <a:spAutoFit/>
          </a:bodyPr>
          <a:p>
            <a:pPr algn="just">
              <a:lnSpc>
                <a:spcPct val="130000"/>
              </a:lnSpc>
            </a:pPr>
            <a:r>
              <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简单</a:t>
            </a:r>
            <a:r>
              <a:rPr lang="en-US" altLang="zh-CN"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r>
              <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丰富</a:t>
            </a:r>
            <a:r>
              <a:rPr lang="en-US" altLang="zh-CN"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endParaRPr lang="en-US" altLang="zh-CN"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1.</a:t>
            </a:r>
            <a:r>
              <a:rPr lang="zh-CN" altLang="en-US" sz="2400" b="1" dirty="0">
                <a:solidFill>
                  <a:schemeClr val="tx1">
                    <a:lumMod val="85000"/>
                    <a:lumOff val="15000"/>
                  </a:schemeClr>
                </a:solidFill>
                <a:latin typeface="思源宋体 CN Heavy" pitchFamily="18" charset="-122"/>
                <a:ea typeface="思源宋体 CN Heavy" pitchFamily="18" charset="-122"/>
              </a:rPr>
              <a:t>什么是</a:t>
            </a:r>
            <a:r>
              <a:rPr lang="zh-CN" altLang="en-US" sz="2400" b="1" dirty="0">
                <a:solidFill>
                  <a:schemeClr val="tx1">
                    <a:lumMod val="85000"/>
                    <a:lumOff val="15000"/>
                  </a:schemeClr>
                </a:solidFill>
                <a:latin typeface="思源宋体 CN Heavy" pitchFamily="18" charset="-122"/>
                <a:ea typeface="思源宋体 CN Heavy" pitchFamily="18" charset="-122"/>
              </a:rPr>
              <a:t>旋光异构？</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11" name="文本框 10"/>
          <p:cNvSpPr txBox="1"/>
          <p:nvPr/>
        </p:nvSpPr>
        <p:spPr>
          <a:xfrm>
            <a:off x="1148715" y="2472690"/>
            <a:ext cx="5500370" cy="2249170"/>
          </a:xfrm>
          <a:prstGeom prst="rect">
            <a:avLst/>
          </a:prstGeom>
        </p:spPr>
        <p:txBody>
          <a:bodyPr wrap="square">
            <a:spAutoFit/>
          </a:bodyPr>
          <a:p>
            <a:pPr marL="0" algn="just">
              <a:lnSpc>
                <a:spcPct val="130000"/>
              </a:lnSpc>
              <a:buClrTx/>
              <a:buSzTx/>
              <a:buFont typeface="Arial" panose="020B0604020202020204"/>
              <a:buChar char="•"/>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左旋（−）​：使偏振光向逆时针方向旋转（观察者面对光线方向）</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algn="just">
              <a:lnSpc>
                <a:spcPct val="130000"/>
              </a:lnSpc>
              <a:buClrTx/>
              <a:buSzTx/>
              <a:buFont typeface="Arial" panose="020B0604020202020204"/>
              <a:buChar char="•"/>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​右旋（+）​：使偏振光向顺时针方向旋转</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algn="just">
              <a:lnSpc>
                <a:spcPct val="130000"/>
              </a:lnSpc>
              <a:buClrTx/>
              <a:buSzTx/>
              <a:buFont typeface="Arial" panose="020B0604020202020204"/>
              <a:buChar char="•"/>
            </a:pP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algn="just">
              <a:lnSpc>
                <a:spcPct val="130000"/>
              </a:lnSpc>
              <a:buClrTx/>
              <a:buSzTx/>
              <a:buFont typeface="Arial" panose="020B0604020202020204"/>
              <a:buNone/>
            </a:pP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左旋</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右旋是由实验测定，属于分子本身的</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固有属性</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0" indent="0" algn="just">
              <a:lnSpc>
                <a:spcPct val="130000"/>
              </a:lnSpc>
              <a:buClrTx/>
              <a:buSzTx/>
              <a:buFont typeface="Arial" panose="020B0604020202020204"/>
              <a:buNone/>
            </a:pP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R/S</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则为人为规定的命名系统，与左旋</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右旋</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完全独立</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2.</a:t>
            </a:r>
            <a:r>
              <a:rPr lang="zh-CN" altLang="en-US" sz="2400" b="1" dirty="0">
                <a:solidFill>
                  <a:schemeClr val="tx1">
                    <a:lumMod val="85000"/>
                    <a:lumOff val="15000"/>
                  </a:schemeClr>
                </a:solidFill>
                <a:latin typeface="思源宋体 CN Heavy" pitchFamily="18" charset="-122"/>
                <a:ea typeface="思源宋体 CN Heavy" pitchFamily="18" charset="-122"/>
              </a:rPr>
              <a:t>旋光异构为什么不是两个相同</a:t>
            </a:r>
            <a:r>
              <a:rPr lang="zh-CN" altLang="en-US" sz="2400" b="1" dirty="0">
                <a:solidFill>
                  <a:schemeClr val="tx1">
                    <a:lumMod val="85000"/>
                    <a:lumOff val="15000"/>
                  </a:schemeClr>
                </a:solidFill>
                <a:latin typeface="思源宋体 CN Heavy" pitchFamily="18" charset="-122"/>
                <a:ea typeface="思源宋体 CN Heavy" pitchFamily="18" charset="-122"/>
              </a:rPr>
              <a:t>分子？</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7" name="图片 6"/>
          <p:cNvPicPr>
            <a:picLocks noChangeAspect="1"/>
          </p:cNvPicPr>
          <p:nvPr/>
        </p:nvPicPr>
        <p:blipFill>
          <a:blip r:embed="rId7"/>
          <a:stretch>
            <a:fillRect/>
          </a:stretch>
        </p:blipFill>
        <p:spPr>
          <a:xfrm>
            <a:off x="1246505" y="2070100"/>
            <a:ext cx="4813300" cy="3265170"/>
          </a:xfrm>
          <a:prstGeom prst="rect">
            <a:avLst/>
          </a:prstGeom>
        </p:spPr>
      </p:pic>
      <p:sp>
        <p:nvSpPr>
          <p:cNvPr id="9" name="文本框 8"/>
          <p:cNvSpPr txBox="1"/>
          <p:nvPr/>
        </p:nvSpPr>
        <p:spPr>
          <a:xfrm>
            <a:off x="1246505" y="5509260"/>
            <a:ext cx="4812665" cy="922020"/>
          </a:xfrm>
          <a:prstGeom prst="rect">
            <a:avLst/>
          </a:prstGeom>
          <a:noFill/>
        </p:spPr>
        <p:txBody>
          <a:bodyPr wrap="square" rtlCol="0" anchor="t">
            <a:spAutoFit/>
          </a:bodyPr>
          <a:p>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R</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基朝向相同时一个在羧基的顺时针侧，一个在逆时针侧）；</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R</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基相对羧基位置相同时</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两者朝向不同</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6300" y="469065"/>
            <a:ext cx="318092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pic>
        <p:nvPicPr>
          <p:cNvPr id="4" name="图片 3"/>
          <p:cNvPicPr>
            <a:picLocks noChangeAspect="1"/>
          </p:cNvPicPr>
          <p:nvPr/>
        </p:nvPicPr>
        <p:blipFill>
          <a:blip r:embed="rId3"/>
          <a:stretch>
            <a:fillRect/>
          </a:stretch>
        </p:blipFill>
        <p:spPr>
          <a:xfrm>
            <a:off x="1246505" y="1515745"/>
            <a:ext cx="9893935" cy="2432685"/>
          </a:xfrm>
          <a:prstGeom prst="rect">
            <a:avLst/>
          </a:prstGeom>
        </p:spPr>
      </p:pic>
      <p:sp>
        <p:nvSpPr>
          <p:cNvPr id="5" name="文本框 4"/>
          <p:cNvSpPr txBox="1"/>
          <p:nvPr>
            <p:custDataLst>
              <p:tags r:id="rId4"/>
            </p:custDataLst>
          </p:nvPr>
        </p:nvSpPr>
        <p:spPr>
          <a:xfrm>
            <a:off x="1148715" y="1003300"/>
            <a:ext cx="5375275" cy="460375"/>
          </a:xfrm>
          <a:prstGeom prst="rect">
            <a:avLst/>
          </a:prstGeom>
          <a:noFill/>
        </p:spPr>
        <p:txBody>
          <a:bodyPr wrap="square" rtlCol="0">
            <a:spAutoFit/>
          </a:bodyPr>
          <a:p>
            <a:pPr algn="just"/>
            <a:r>
              <a:rPr lang="en-US" altLang="zh-CN" sz="2400" b="1" dirty="0">
                <a:solidFill>
                  <a:schemeClr val="tx1">
                    <a:lumMod val="85000"/>
                    <a:lumOff val="15000"/>
                  </a:schemeClr>
                </a:solidFill>
                <a:latin typeface="思源宋体 CN Heavy" pitchFamily="18" charset="-122"/>
                <a:ea typeface="思源宋体 CN Heavy" pitchFamily="18" charset="-122"/>
              </a:rPr>
              <a:t>2.</a:t>
            </a:r>
            <a:r>
              <a:rPr lang="zh-CN" altLang="en-US" sz="2400" b="1" dirty="0">
                <a:solidFill>
                  <a:schemeClr val="tx1">
                    <a:lumMod val="85000"/>
                    <a:lumOff val="15000"/>
                  </a:schemeClr>
                </a:solidFill>
                <a:latin typeface="思源宋体 CN Heavy" pitchFamily="18" charset="-122"/>
                <a:ea typeface="思源宋体 CN Heavy" pitchFamily="18" charset="-122"/>
              </a:rPr>
              <a:t>旋光异构为什么不是两个相同</a:t>
            </a:r>
            <a:r>
              <a:rPr lang="zh-CN" altLang="en-US" sz="2400" b="1" dirty="0">
                <a:solidFill>
                  <a:schemeClr val="tx1">
                    <a:lumMod val="85000"/>
                    <a:lumOff val="15000"/>
                  </a:schemeClr>
                </a:solidFill>
                <a:latin typeface="思源宋体 CN Heavy" pitchFamily="18" charset="-122"/>
                <a:ea typeface="思源宋体 CN Heavy" pitchFamily="18" charset="-122"/>
              </a:rPr>
              <a:t>分子？</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6" name="图片 5"/>
          <p:cNvPicPr>
            <a:picLocks noChangeAspect="1"/>
          </p:cNvPicPr>
          <p:nvPr/>
        </p:nvPicPr>
        <p:blipFill>
          <a:blip r:embed="rId5"/>
          <a:srcRect t="2319" b="6667"/>
          <a:stretch>
            <a:fillRect/>
          </a:stretch>
        </p:blipFill>
        <p:spPr>
          <a:xfrm>
            <a:off x="1247140" y="3948430"/>
            <a:ext cx="9893300" cy="239268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6300" y="469065"/>
            <a:ext cx="318092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sp>
        <p:nvSpPr>
          <p:cNvPr id="5" name="文本框 4"/>
          <p:cNvSpPr txBox="1"/>
          <p:nvPr>
            <p:custDataLst>
              <p:tags r:id="rId3"/>
            </p:custDataLst>
          </p:nvPr>
        </p:nvSpPr>
        <p:spPr>
          <a:xfrm>
            <a:off x="1148715" y="1003300"/>
            <a:ext cx="5375275" cy="460375"/>
          </a:xfrm>
          <a:prstGeom prst="rect">
            <a:avLst/>
          </a:prstGeom>
          <a:noFill/>
        </p:spPr>
        <p:txBody>
          <a:bodyPr wrap="square" rtlCol="0">
            <a:spAutoFit/>
          </a:bodyPr>
          <a:p>
            <a:pPr algn="just"/>
            <a:r>
              <a:rPr lang="en-US" altLang="zh-CN" sz="2400" b="1" dirty="0">
                <a:solidFill>
                  <a:schemeClr val="tx1">
                    <a:lumMod val="85000"/>
                    <a:lumOff val="15000"/>
                  </a:schemeClr>
                </a:solidFill>
                <a:latin typeface="思源宋体 CN Heavy" pitchFamily="18" charset="-122"/>
                <a:ea typeface="思源宋体 CN Heavy" pitchFamily="18" charset="-122"/>
              </a:rPr>
              <a:t>2.</a:t>
            </a:r>
            <a:r>
              <a:rPr lang="zh-CN" altLang="en-US" sz="2400" b="1" dirty="0">
                <a:solidFill>
                  <a:schemeClr val="tx1">
                    <a:lumMod val="85000"/>
                    <a:lumOff val="15000"/>
                  </a:schemeClr>
                </a:solidFill>
                <a:latin typeface="思源宋体 CN Heavy" pitchFamily="18" charset="-122"/>
                <a:ea typeface="思源宋体 CN Heavy" pitchFamily="18" charset="-122"/>
              </a:rPr>
              <a:t>旋光异构为什么不是两个相同</a:t>
            </a:r>
            <a:r>
              <a:rPr lang="zh-CN" altLang="en-US" sz="2400" b="1" dirty="0">
                <a:solidFill>
                  <a:schemeClr val="tx1">
                    <a:lumMod val="85000"/>
                    <a:lumOff val="15000"/>
                  </a:schemeClr>
                </a:solidFill>
                <a:latin typeface="思源宋体 CN Heavy" pitchFamily="18" charset="-122"/>
                <a:ea typeface="思源宋体 CN Heavy" pitchFamily="18" charset="-122"/>
              </a:rPr>
              <a:t>分子？</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7" name="图片 6" descr="动画2"/>
          <p:cNvPicPr>
            <a:picLocks noChangeAspect="1"/>
          </p:cNvPicPr>
          <p:nvPr/>
        </p:nvPicPr>
        <p:blipFill>
          <a:blip r:embed="rId4"/>
          <a:stretch>
            <a:fillRect/>
          </a:stretch>
        </p:blipFill>
        <p:spPr>
          <a:xfrm>
            <a:off x="1148715" y="1515745"/>
            <a:ext cx="4305300" cy="3749675"/>
          </a:xfrm>
          <a:prstGeom prst="rect">
            <a:avLst/>
          </a:prstGeom>
        </p:spPr>
      </p:pic>
      <p:sp>
        <p:nvSpPr>
          <p:cNvPr id="9" name="文本框 8"/>
          <p:cNvSpPr txBox="1"/>
          <p:nvPr/>
        </p:nvSpPr>
        <p:spPr>
          <a:xfrm>
            <a:off x="587375" y="5737860"/>
            <a:ext cx="4866640" cy="645160"/>
          </a:xfrm>
          <a:prstGeom prst="rect">
            <a:avLst/>
          </a:prstGeom>
          <a:noFill/>
        </p:spPr>
        <p:txBody>
          <a:bodyPr wrap="square" rtlCol="0" anchor="t">
            <a:spAutoFit/>
          </a:bodyPr>
          <a:p>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两个相同分子可以由平移或旋转相互转化，但对映异构体无法通过类似操作</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相互转化。</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8" name="文本框 7"/>
          <p:cNvSpPr txBox="1"/>
          <p:nvPr/>
        </p:nvSpPr>
        <p:spPr>
          <a:xfrm>
            <a:off x="1115695" y="5317490"/>
            <a:ext cx="4337685" cy="368300"/>
          </a:xfrm>
          <a:prstGeom prst="rect">
            <a:avLst/>
          </a:prstGeom>
          <a:noFill/>
        </p:spPr>
        <p:txBody>
          <a:bodyPr wrap="square" rtlCol="0" anchor="t">
            <a:spAutoFit/>
          </a:bodyPr>
          <a:p>
            <a:pPr algn="ct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两个</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相同分子</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10" name="图片 9"/>
          <p:cNvPicPr>
            <a:picLocks noChangeAspect="1"/>
          </p:cNvPicPr>
          <p:nvPr/>
        </p:nvPicPr>
        <p:blipFill>
          <a:blip r:embed="rId5"/>
          <a:stretch>
            <a:fillRect/>
          </a:stretch>
        </p:blipFill>
        <p:spPr>
          <a:xfrm>
            <a:off x="6668770" y="1515745"/>
            <a:ext cx="3910965" cy="1983105"/>
          </a:xfrm>
          <a:prstGeom prst="rect">
            <a:avLst/>
          </a:prstGeom>
        </p:spPr>
      </p:pic>
      <p:pic>
        <p:nvPicPr>
          <p:cNvPr id="11" name="图片 10"/>
          <p:cNvPicPr>
            <a:picLocks noChangeAspect="1"/>
          </p:cNvPicPr>
          <p:nvPr/>
        </p:nvPicPr>
        <p:blipFill>
          <a:blip r:embed="rId6"/>
          <a:stretch>
            <a:fillRect/>
          </a:stretch>
        </p:blipFill>
        <p:spPr>
          <a:xfrm>
            <a:off x="6668770" y="3376930"/>
            <a:ext cx="3910965" cy="1888490"/>
          </a:xfrm>
          <a:prstGeom prst="rect">
            <a:avLst/>
          </a:prstGeom>
        </p:spPr>
      </p:pic>
      <p:sp>
        <p:nvSpPr>
          <p:cNvPr id="12" name="文本框 11"/>
          <p:cNvSpPr txBox="1"/>
          <p:nvPr/>
        </p:nvSpPr>
        <p:spPr>
          <a:xfrm>
            <a:off x="6610350" y="5317490"/>
            <a:ext cx="3968750" cy="368300"/>
          </a:xfrm>
          <a:prstGeom prst="rect">
            <a:avLst/>
          </a:prstGeom>
          <a:noFill/>
        </p:spPr>
        <p:txBody>
          <a:bodyPr wrap="square" rtlCol="0" anchor="t">
            <a:spAutoFit/>
          </a:bodyPr>
          <a:p>
            <a:pPr algn="ct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对映异构体</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3" name="文本框 12"/>
          <p:cNvSpPr txBox="1"/>
          <p:nvPr/>
        </p:nvSpPr>
        <p:spPr>
          <a:xfrm>
            <a:off x="6026785" y="5781675"/>
            <a:ext cx="4866640" cy="645160"/>
          </a:xfrm>
          <a:prstGeom prst="rect">
            <a:avLst/>
          </a:prstGeom>
          <a:noFill/>
        </p:spPr>
        <p:txBody>
          <a:bodyPr wrap="square" rtlCol="0" anchor="t">
            <a:spAutoFit/>
          </a:bodyPr>
          <a:p>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对映异构体是分子内部的结构差异，平移或旋转只能改变全局位置和</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朝向。</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6505" y="469265"/>
            <a:ext cx="475361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旋光异构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pic>
        <p:nvPicPr>
          <p:cNvPr id="15" name="图片 14" descr="图示, 工程绘图&#10;&#10;描述已自动生成"/>
          <p:cNvPicPr>
            <a:picLocks noChangeAspect="1"/>
          </p:cNvPicPr>
          <p:nvPr/>
        </p:nvPicPr>
        <p:blipFill>
          <a:blip r:embed="rId3">
            <a:grayscl/>
          </a:blip>
          <a:stretch>
            <a:fillRect/>
          </a:stretch>
        </p:blipFill>
        <p:spPr>
          <a:xfrm>
            <a:off x="0" y="1808651"/>
            <a:ext cx="7807538" cy="4247099"/>
          </a:xfrm>
          <a:prstGeom prst="rect">
            <a:avLst/>
          </a:prstGeom>
        </p:spPr>
      </p:pic>
      <p:grpSp>
        <p:nvGrpSpPr>
          <p:cNvPr id="16" name="组合 15"/>
          <p:cNvGrpSpPr/>
          <p:nvPr>
            <p:custDataLst>
              <p:tags r:id="rId4"/>
            </p:custDataLst>
          </p:nvPr>
        </p:nvGrpSpPr>
        <p:grpSpPr>
          <a:xfrm>
            <a:off x="6488226" y="1679463"/>
            <a:ext cx="4644995" cy="774527"/>
            <a:chOff x="1221010" y="4166282"/>
            <a:chExt cx="4644995" cy="774527"/>
          </a:xfrm>
        </p:grpSpPr>
        <p:sp>
          <p:nvSpPr>
            <p:cNvPr id="17" name="TextBox 26"/>
            <p:cNvSpPr txBox="1"/>
            <p:nvPr>
              <p:custDataLst>
                <p:tags r:id="rId5"/>
              </p:custDataLst>
            </p:nvPr>
          </p:nvSpPr>
          <p:spPr>
            <a:xfrm>
              <a:off x="1614497" y="4546474"/>
              <a:ext cx="4251508" cy="394335"/>
            </a:xfrm>
            <a:prstGeom prst="rect">
              <a:avLst/>
            </a:prstGeom>
            <a:noFill/>
          </p:spPr>
          <p:txBody>
            <a:bodyPr wrap="square" lIns="75493" tIns="37747" rIns="75493" bIns="37747" rtlCol="0">
              <a:spAutoFit/>
            </a:bodyPr>
            <a:lstStyle/>
            <a:p>
              <a:pPr algn="just">
                <a:lnSpc>
                  <a:spcPct val="130000"/>
                </a:lnSpc>
              </a:pP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便捷高效，能解决</a:t>
              </a: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绝大多数问题</a:t>
              </a:r>
              <a:endPar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grpSp>
          <p:nvGrpSpPr>
            <p:cNvPr id="18" name="组合 17"/>
            <p:cNvGrpSpPr/>
            <p:nvPr/>
          </p:nvGrpSpPr>
          <p:grpSpPr>
            <a:xfrm>
              <a:off x="1221010" y="4205943"/>
              <a:ext cx="426974" cy="360000"/>
              <a:chOff x="6269051" y="2430337"/>
              <a:chExt cx="426974" cy="360000"/>
            </a:xfrm>
          </p:grpSpPr>
          <p:sp>
            <p:nvSpPr>
              <p:cNvPr id="20" name="椭圆 19"/>
              <p:cNvSpPr>
                <a:spLocks noChangeAspect="1"/>
              </p:cNvSpPr>
              <p:nvPr>
                <p:custDataLst>
                  <p:tags r:id="rId6"/>
                </p:custDataLst>
              </p:nvPr>
            </p:nvSpPr>
            <p:spPr>
              <a:xfrm>
                <a:off x="6302538" y="2430337"/>
                <a:ext cx="360000" cy="360000"/>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7C4DE"/>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21" name="文本框 20"/>
              <p:cNvSpPr txBox="1"/>
              <p:nvPr>
                <p:custDataLst>
                  <p:tags r:id="rId7"/>
                </p:custDataLst>
              </p:nvPr>
            </p:nvSpPr>
            <p:spPr>
              <a:xfrm>
                <a:off x="6269051" y="2453273"/>
                <a:ext cx="426974" cy="307777"/>
              </a:xfrm>
              <a:prstGeom prst="rect">
                <a:avLst/>
              </a:prstGeom>
              <a:noFill/>
            </p:spPr>
            <p:txBody>
              <a:bodyPr wrap="square" rtlCol="0">
                <a:spAutoFit/>
              </a:bodyPr>
              <a:lstStyle/>
              <a:p>
                <a:pPr algn="ctr"/>
                <a:r>
                  <a:rPr lang="en-US" altLang="zh-CN" sz="1400" dirty="0">
                    <a:solidFill>
                      <a:schemeClr val="bg1"/>
                    </a:solidFill>
                    <a:latin typeface="思源宋体 CN Heavy" pitchFamily="18" charset="-122"/>
                    <a:ea typeface="思源宋体 CN Heavy" pitchFamily="18" charset="-122"/>
                  </a:rPr>
                  <a:t>01</a:t>
                </a:r>
                <a:endParaRPr lang="zh-CN" altLang="en-US" sz="1400" dirty="0">
                  <a:solidFill>
                    <a:schemeClr val="bg1"/>
                  </a:solidFill>
                  <a:latin typeface="思源宋体 CN Heavy" pitchFamily="18" charset="-122"/>
                  <a:ea typeface="思源宋体 CN Heavy" pitchFamily="18" charset="-122"/>
                </a:endParaRPr>
              </a:p>
            </p:txBody>
          </p:sp>
        </p:grpSp>
        <p:sp>
          <p:nvSpPr>
            <p:cNvPr id="19" name="文本框 18"/>
            <p:cNvSpPr txBox="1"/>
            <p:nvPr>
              <p:custDataLst>
                <p:tags r:id="rId8"/>
              </p:custDataLst>
            </p:nvPr>
          </p:nvSpPr>
          <p:spPr>
            <a:xfrm>
              <a:off x="1614497" y="4166282"/>
              <a:ext cx="1911528" cy="460375"/>
            </a:xfrm>
            <a:prstGeom prst="rect">
              <a:avLst/>
            </a:prstGeom>
            <a:noFill/>
          </p:spPr>
          <p:txBody>
            <a:bodyPr wrap="square" rtlCol="0">
              <a:spAutoFit/>
            </a:bodyPr>
            <a:lstStyle/>
            <a:p>
              <a:pPr algn="just"/>
              <a:r>
                <a:rPr lang="zh-CN" altLang="en-US" sz="2400" dirty="0">
                  <a:solidFill>
                    <a:schemeClr val="tx1">
                      <a:lumMod val="85000"/>
                      <a:lumOff val="15000"/>
                    </a:schemeClr>
                  </a:solidFill>
                  <a:latin typeface="思源宋体 CN Heavy" pitchFamily="18" charset="-122"/>
                  <a:ea typeface="思源宋体 CN Heavy" pitchFamily="18" charset="-122"/>
                </a:rPr>
                <a:t>手性</a:t>
              </a:r>
              <a:r>
                <a:rPr lang="en-US" altLang="zh-CN" sz="2400" dirty="0">
                  <a:solidFill>
                    <a:schemeClr val="tx1">
                      <a:lumMod val="85000"/>
                      <a:lumOff val="15000"/>
                    </a:schemeClr>
                  </a:solidFill>
                  <a:latin typeface="思源宋体 CN Heavy" pitchFamily="18" charset="-122"/>
                  <a:ea typeface="思源宋体 CN Heavy" pitchFamily="18" charset="-122"/>
                </a:rPr>
                <a:t>C</a:t>
              </a:r>
              <a:r>
                <a:rPr lang="zh-CN" altLang="en-US" sz="2400" dirty="0">
                  <a:solidFill>
                    <a:schemeClr val="tx1">
                      <a:lumMod val="85000"/>
                      <a:lumOff val="15000"/>
                    </a:schemeClr>
                  </a:solidFill>
                  <a:latin typeface="思源宋体 CN Heavy" pitchFamily="18" charset="-122"/>
                  <a:ea typeface="思源宋体 CN Heavy" pitchFamily="18" charset="-122"/>
                </a:rPr>
                <a:t>原子</a:t>
              </a: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grpSp>
      <p:grpSp>
        <p:nvGrpSpPr>
          <p:cNvPr id="22" name="组合 21"/>
          <p:cNvGrpSpPr/>
          <p:nvPr>
            <p:custDataLst>
              <p:tags r:id="rId9"/>
            </p:custDataLst>
          </p:nvPr>
        </p:nvGrpSpPr>
        <p:grpSpPr>
          <a:xfrm>
            <a:off x="7447538" y="3280300"/>
            <a:ext cx="3685683" cy="1094567"/>
            <a:chOff x="1221010" y="4166282"/>
            <a:chExt cx="3685683" cy="1094567"/>
          </a:xfrm>
        </p:grpSpPr>
        <p:sp>
          <p:nvSpPr>
            <p:cNvPr id="23" name="TextBox 26"/>
            <p:cNvSpPr txBox="1"/>
            <p:nvPr>
              <p:custDataLst>
                <p:tags r:id="rId10"/>
              </p:custDataLst>
            </p:nvPr>
          </p:nvSpPr>
          <p:spPr>
            <a:xfrm>
              <a:off x="1614497" y="4546474"/>
              <a:ext cx="3292196" cy="714375"/>
            </a:xfrm>
            <a:prstGeom prst="rect">
              <a:avLst/>
            </a:prstGeom>
            <a:noFill/>
          </p:spPr>
          <p:txBody>
            <a:bodyPr wrap="square" lIns="75493" tIns="37747" rIns="75493" bIns="37747" rtlCol="0">
              <a:spAutoFit/>
            </a:bodyPr>
            <a:lstStyle/>
            <a:p>
              <a:pPr algn="just">
                <a:lnSpc>
                  <a:spcPct val="130000"/>
                </a:lnSpc>
              </a:pP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若具有对称平面或对称轴则可通过对称操作与原分子重合，</a:t>
              </a: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非手性</a:t>
              </a:r>
              <a:endPar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grpSp>
          <p:nvGrpSpPr>
            <p:cNvPr id="24" name="组合 23"/>
            <p:cNvGrpSpPr/>
            <p:nvPr/>
          </p:nvGrpSpPr>
          <p:grpSpPr>
            <a:xfrm>
              <a:off x="1221010" y="4205943"/>
              <a:ext cx="426974" cy="360000"/>
              <a:chOff x="6269051" y="2430337"/>
              <a:chExt cx="426974" cy="360000"/>
            </a:xfrm>
          </p:grpSpPr>
          <p:sp>
            <p:nvSpPr>
              <p:cNvPr id="26" name="椭圆 25"/>
              <p:cNvSpPr>
                <a:spLocks noChangeAspect="1"/>
              </p:cNvSpPr>
              <p:nvPr>
                <p:custDataLst>
                  <p:tags r:id="rId11"/>
                </p:custDataLst>
              </p:nvPr>
            </p:nvSpPr>
            <p:spPr>
              <a:xfrm>
                <a:off x="6302538" y="2430337"/>
                <a:ext cx="360000" cy="360000"/>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7C4DE"/>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27" name="文本框 26"/>
              <p:cNvSpPr txBox="1"/>
              <p:nvPr>
                <p:custDataLst>
                  <p:tags r:id="rId12"/>
                </p:custDataLst>
              </p:nvPr>
            </p:nvSpPr>
            <p:spPr>
              <a:xfrm>
                <a:off x="6269051" y="2453273"/>
                <a:ext cx="426974" cy="307777"/>
              </a:xfrm>
              <a:prstGeom prst="rect">
                <a:avLst/>
              </a:prstGeom>
              <a:noFill/>
            </p:spPr>
            <p:txBody>
              <a:bodyPr wrap="square" rtlCol="0">
                <a:spAutoFit/>
              </a:bodyPr>
              <a:lstStyle/>
              <a:p>
                <a:pPr algn="ctr"/>
                <a:r>
                  <a:rPr lang="en-US" altLang="zh-CN" sz="1400" dirty="0">
                    <a:solidFill>
                      <a:schemeClr val="bg1"/>
                    </a:solidFill>
                    <a:latin typeface="思源宋体 CN Heavy" pitchFamily="18" charset="-122"/>
                    <a:ea typeface="思源宋体 CN Heavy" pitchFamily="18" charset="-122"/>
                  </a:rPr>
                  <a:t>02</a:t>
                </a:r>
                <a:endParaRPr lang="zh-CN" altLang="en-US" sz="1400" dirty="0">
                  <a:solidFill>
                    <a:schemeClr val="bg1"/>
                  </a:solidFill>
                  <a:latin typeface="思源宋体 CN Heavy" pitchFamily="18" charset="-122"/>
                  <a:ea typeface="思源宋体 CN Heavy" pitchFamily="18" charset="-122"/>
                </a:endParaRPr>
              </a:p>
            </p:txBody>
          </p:sp>
        </p:grpSp>
        <p:sp>
          <p:nvSpPr>
            <p:cNvPr id="25" name="文本框 24"/>
            <p:cNvSpPr txBox="1"/>
            <p:nvPr>
              <p:custDataLst>
                <p:tags r:id="rId13"/>
              </p:custDataLst>
            </p:nvPr>
          </p:nvSpPr>
          <p:spPr>
            <a:xfrm>
              <a:off x="1614497" y="4166282"/>
              <a:ext cx="1911528" cy="460375"/>
            </a:xfrm>
            <a:prstGeom prst="rect">
              <a:avLst/>
            </a:prstGeom>
            <a:noFill/>
          </p:spPr>
          <p:txBody>
            <a:bodyPr wrap="square" rtlCol="0">
              <a:spAutoFit/>
            </a:bodyPr>
            <a:lstStyle/>
            <a:p>
              <a:pPr algn="just"/>
              <a:r>
                <a:rPr lang="zh-CN" altLang="en-US" sz="2400" dirty="0">
                  <a:solidFill>
                    <a:schemeClr val="tx1">
                      <a:lumMod val="85000"/>
                      <a:lumOff val="15000"/>
                    </a:schemeClr>
                  </a:solidFill>
                  <a:latin typeface="思源宋体 CN Heavy" pitchFamily="18" charset="-122"/>
                  <a:ea typeface="思源宋体 CN Heavy" pitchFamily="18" charset="-122"/>
                </a:rPr>
                <a:t>检查</a:t>
              </a:r>
              <a:r>
                <a:rPr lang="zh-CN" altLang="en-US" sz="2400" dirty="0">
                  <a:solidFill>
                    <a:schemeClr val="tx1">
                      <a:lumMod val="85000"/>
                      <a:lumOff val="15000"/>
                    </a:schemeClr>
                  </a:solidFill>
                  <a:latin typeface="思源宋体 CN Heavy" pitchFamily="18" charset="-122"/>
                  <a:ea typeface="思源宋体 CN Heavy" pitchFamily="18" charset="-122"/>
                </a:rPr>
                <a:t>对称性</a:t>
              </a: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grpSp>
      <p:grpSp>
        <p:nvGrpSpPr>
          <p:cNvPr id="34" name="组合 33"/>
          <p:cNvGrpSpPr/>
          <p:nvPr>
            <p:custDataLst>
              <p:tags r:id="rId14"/>
            </p:custDataLst>
          </p:nvPr>
        </p:nvGrpSpPr>
        <p:grpSpPr>
          <a:xfrm>
            <a:off x="7481025" y="4881136"/>
            <a:ext cx="3652195" cy="1084407"/>
            <a:chOff x="1221010" y="4166282"/>
            <a:chExt cx="3652195" cy="1084407"/>
          </a:xfrm>
        </p:grpSpPr>
        <p:sp>
          <p:nvSpPr>
            <p:cNvPr id="35" name="TextBox 26"/>
            <p:cNvSpPr txBox="1"/>
            <p:nvPr>
              <p:custDataLst>
                <p:tags r:id="rId15"/>
              </p:custDataLst>
            </p:nvPr>
          </p:nvSpPr>
          <p:spPr>
            <a:xfrm>
              <a:off x="1614496" y="4536314"/>
              <a:ext cx="3258709" cy="714375"/>
            </a:xfrm>
            <a:prstGeom prst="rect">
              <a:avLst/>
            </a:prstGeom>
            <a:noFill/>
          </p:spPr>
          <p:txBody>
            <a:bodyPr wrap="square" lIns="75493" tIns="37747" rIns="75493" bIns="37747" rtlCol="0">
              <a:spAutoFit/>
            </a:bodyPr>
            <a:lstStyle/>
            <a:p>
              <a:pPr algn="just">
                <a:lnSpc>
                  <a:spcPct val="130000"/>
                </a:lnSpc>
              </a:pP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画出该分子的镜像，并尝试通过旋转得到。若得不到，则为</a:t>
              </a: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手性分子</a:t>
              </a:r>
              <a:endPar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grpSp>
          <p:nvGrpSpPr>
            <p:cNvPr id="36" name="组合 35"/>
            <p:cNvGrpSpPr/>
            <p:nvPr/>
          </p:nvGrpSpPr>
          <p:grpSpPr>
            <a:xfrm>
              <a:off x="1221010" y="4205943"/>
              <a:ext cx="426974" cy="360000"/>
              <a:chOff x="6269051" y="2430337"/>
              <a:chExt cx="426974" cy="360000"/>
            </a:xfrm>
          </p:grpSpPr>
          <p:sp>
            <p:nvSpPr>
              <p:cNvPr id="38" name="椭圆 37"/>
              <p:cNvSpPr>
                <a:spLocks noChangeAspect="1"/>
              </p:cNvSpPr>
              <p:nvPr>
                <p:custDataLst>
                  <p:tags r:id="rId16"/>
                </p:custDataLst>
              </p:nvPr>
            </p:nvSpPr>
            <p:spPr>
              <a:xfrm>
                <a:off x="6302538" y="2430337"/>
                <a:ext cx="360000" cy="360000"/>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7C4DE"/>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39" name="文本框 38"/>
              <p:cNvSpPr txBox="1"/>
              <p:nvPr>
                <p:custDataLst>
                  <p:tags r:id="rId17"/>
                </p:custDataLst>
              </p:nvPr>
            </p:nvSpPr>
            <p:spPr>
              <a:xfrm>
                <a:off x="6269051" y="2453273"/>
                <a:ext cx="426974" cy="307777"/>
              </a:xfrm>
              <a:prstGeom prst="rect">
                <a:avLst/>
              </a:prstGeom>
              <a:noFill/>
            </p:spPr>
            <p:txBody>
              <a:bodyPr wrap="square" rtlCol="0">
                <a:spAutoFit/>
              </a:bodyPr>
              <a:lstStyle/>
              <a:p>
                <a:pPr algn="ctr"/>
                <a:r>
                  <a:rPr lang="en-US" altLang="zh-CN" sz="1400" dirty="0">
                    <a:solidFill>
                      <a:schemeClr val="bg1"/>
                    </a:solidFill>
                    <a:latin typeface="思源宋体 CN Heavy" pitchFamily="18" charset="-122"/>
                    <a:ea typeface="思源宋体 CN Heavy" pitchFamily="18" charset="-122"/>
                  </a:rPr>
                  <a:t>03</a:t>
                </a:r>
                <a:endParaRPr lang="zh-CN" altLang="en-US" sz="1400" dirty="0">
                  <a:solidFill>
                    <a:schemeClr val="bg1"/>
                  </a:solidFill>
                  <a:latin typeface="思源宋体 CN Heavy" pitchFamily="18" charset="-122"/>
                  <a:ea typeface="思源宋体 CN Heavy" pitchFamily="18" charset="-122"/>
                </a:endParaRPr>
              </a:p>
            </p:txBody>
          </p:sp>
        </p:grpSp>
        <p:sp>
          <p:nvSpPr>
            <p:cNvPr id="37" name="文本框 36"/>
            <p:cNvSpPr txBox="1"/>
            <p:nvPr>
              <p:custDataLst>
                <p:tags r:id="rId18"/>
              </p:custDataLst>
            </p:nvPr>
          </p:nvSpPr>
          <p:spPr>
            <a:xfrm>
              <a:off x="1614497" y="4166282"/>
              <a:ext cx="1911528" cy="460375"/>
            </a:xfrm>
            <a:prstGeom prst="rect">
              <a:avLst/>
            </a:prstGeom>
            <a:noFill/>
          </p:spPr>
          <p:txBody>
            <a:bodyPr wrap="square" rtlCol="0">
              <a:spAutoFit/>
            </a:bodyPr>
            <a:lstStyle/>
            <a:p>
              <a:pPr algn="just"/>
              <a:r>
                <a:rPr lang="zh-CN" altLang="en-US" sz="2400" dirty="0">
                  <a:solidFill>
                    <a:schemeClr val="tx1">
                      <a:lumMod val="85000"/>
                      <a:lumOff val="15000"/>
                    </a:schemeClr>
                  </a:solidFill>
                  <a:latin typeface="思源宋体 CN Heavy" pitchFamily="18" charset="-122"/>
                  <a:ea typeface="思源宋体 CN Heavy" pitchFamily="18" charset="-122"/>
                </a:rPr>
                <a:t>旋转</a:t>
              </a:r>
              <a:r>
                <a:rPr lang="zh-CN" altLang="en-US" sz="2400" dirty="0">
                  <a:solidFill>
                    <a:schemeClr val="tx1">
                      <a:lumMod val="85000"/>
                      <a:lumOff val="15000"/>
                    </a:schemeClr>
                  </a:solidFill>
                  <a:latin typeface="思源宋体 CN Heavy" pitchFamily="18" charset="-122"/>
                  <a:ea typeface="思源宋体 CN Heavy" pitchFamily="18" charset="-122"/>
                </a:rPr>
                <a:t>对比</a:t>
              </a: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grpSp>
      <p:sp>
        <p:nvSpPr>
          <p:cNvPr id="5" name="文本框 4"/>
          <p:cNvSpPr txBox="1"/>
          <p:nvPr>
            <p:custDataLst>
              <p:tags r:id="rId19"/>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3.</a:t>
            </a:r>
            <a:r>
              <a:rPr lang="zh-CN" altLang="en-US" sz="2400" b="1" dirty="0">
                <a:solidFill>
                  <a:schemeClr val="tx1">
                    <a:lumMod val="85000"/>
                    <a:lumOff val="15000"/>
                  </a:schemeClr>
                </a:solidFill>
                <a:latin typeface="思源宋体 CN Heavy" pitchFamily="18" charset="-122"/>
                <a:ea typeface="思源宋体 CN Heavy" pitchFamily="18" charset="-122"/>
              </a:rPr>
              <a:t>如何判断是否为</a:t>
            </a:r>
            <a:r>
              <a:rPr lang="zh-CN" altLang="en-US" sz="2400" b="1" dirty="0">
                <a:solidFill>
                  <a:schemeClr val="tx1">
                    <a:lumMod val="85000"/>
                    <a:lumOff val="15000"/>
                  </a:schemeClr>
                </a:solidFill>
                <a:latin typeface="思源宋体 CN Heavy" pitchFamily="18" charset="-122"/>
                <a:ea typeface="思源宋体 CN Heavy" pitchFamily="18" charset="-122"/>
              </a:rPr>
              <a:t>手性分子？</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3.</a:t>
            </a:r>
            <a:r>
              <a:rPr lang="zh-CN" altLang="en-US" sz="2400" b="1" dirty="0">
                <a:solidFill>
                  <a:schemeClr val="tx1">
                    <a:lumMod val="85000"/>
                    <a:lumOff val="15000"/>
                  </a:schemeClr>
                </a:solidFill>
                <a:latin typeface="思源宋体 CN Heavy" pitchFamily="18" charset="-122"/>
                <a:ea typeface="思源宋体 CN Heavy" pitchFamily="18" charset="-122"/>
              </a:rPr>
              <a:t>如何判断是否为</a:t>
            </a:r>
            <a:r>
              <a:rPr lang="zh-CN" altLang="en-US" sz="2400" b="1" dirty="0">
                <a:solidFill>
                  <a:schemeClr val="tx1">
                    <a:lumMod val="85000"/>
                    <a:lumOff val="15000"/>
                  </a:schemeClr>
                </a:solidFill>
                <a:latin typeface="思源宋体 CN Heavy" pitchFamily="18" charset="-122"/>
                <a:ea typeface="思源宋体 CN Heavy" pitchFamily="18" charset="-122"/>
              </a:rPr>
              <a:t>手性分子？</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11" name="文本框 10"/>
          <p:cNvSpPr txBox="1"/>
          <p:nvPr/>
        </p:nvSpPr>
        <p:spPr>
          <a:xfrm>
            <a:off x="1148715" y="1981200"/>
            <a:ext cx="5500370" cy="810260"/>
          </a:xfrm>
          <a:prstGeom prst="rect">
            <a:avLst/>
          </a:prstGeom>
        </p:spPr>
        <p:txBody>
          <a:bodyPr wrap="square">
            <a:spAutoFit/>
          </a:bodyPr>
          <a:p>
            <a:pPr marL="0" indent="0" algn="just">
              <a:lnSpc>
                <a:spcPct val="130000"/>
              </a:lnSpc>
              <a:buClrTx/>
              <a:buSzTx/>
              <a:buFont typeface="Arial" panose="020B0604020202020204"/>
              <a:buNone/>
            </a:pPr>
            <a:r>
              <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手性</a:t>
            </a:r>
            <a:r>
              <a:rPr lang="en-US" altLang="zh-CN"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C</a:t>
            </a:r>
            <a:r>
              <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原子：</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与四个各不相同原子或基团相连的碳原子，用</a:t>
            </a:r>
            <a:r>
              <a:rPr lang="en-US" altLang="zh-CN"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C*</a:t>
            </a:r>
            <a:r>
              <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rPr>
              <a:t>表示</a:t>
            </a:r>
            <a:endParaRPr lang="zh-CN" altLang="en-US" sz="1800" b="0"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7"/>
          <a:stretch>
            <a:fillRect/>
          </a:stretch>
        </p:blipFill>
        <p:spPr>
          <a:xfrm>
            <a:off x="1109980" y="2879090"/>
            <a:ext cx="2944495" cy="2346960"/>
          </a:xfrm>
          <a:prstGeom prst="rect">
            <a:avLst/>
          </a:prstGeom>
        </p:spPr>
      </p:pic>
      <p:pic>
        <p:nvPicPr>
          <p:cNvPr id="6" name="图片 5"/>
          <p:cNvPicPr>
            <a:picLocks noChangeAspect="1"/>
          </p:cNvPicPr>
          <p:nvPr/>
        </p:nvPicPr>
        <p:blipFill>
          <a:blip r:embed="rId8"/>
          <a:stretch>
            <a:fillRect/>
          </a:stretch>
        </p:blipFill>
        <p:spPr>
          <a:xfrm>
            <a:off x="4359275" y="3323590"/>
            <a:ext cx="3695700" cy="1457325"/>
          </a:xfrm>
          <a:prstGeom prst="rect">
            <a:avLst/>
          </a:prstGeom>
        </p:spPr>
      </p:pic>
      <p:sp>
        <p:nvSpPr>
          <p:cNvPr id="7" name="文本框 6"/>
          <p:cNvSpPr txBox="1"/>
          <p:nvPr/>
        </p:nvSpPr>
        <p:spPr>
          <a:xfrm>
            <a:off x="1109980" y="5740400"/>
            <a:ext cx="6096000" cy="450850"/>
          </a:xfrm>
          <a:prstGeom prst="rect">
            <a:avLst/>
          </a:prstGeom>
          <a:noFill/>
        </p:spPr>
        <p:txBody>
          <a:bodyPr wrap="square" rtlCol="0" anchor="t">
            <a:spAutoFit/>
          </a:bodyPr>
          <a:p>
            <a:pPr marL="0" indent="0" algn="just">
              <a:lnSpc>
                <a:spcPct val="130000"/>
              </a:lnSpc>
              <a:buClrTx/>
              <a:buSzTx/>
              <a:buFont typeface="Arial" panose="020B0604020202020204"/>
              <a:buNone/>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手性</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C</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原子是重要的手性分子判断标准</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之一</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460375"/>
          </a:xfrm>
          <a:prstGeom prst="rect">
            <a:avLst/>
          </a:prstGeom>
          <a:noFill/>
        </p:spPr>
        <p:txBody>
          <a:bodyPr wrap="square" rtlCol="0">
            <a:spAutoFit/>
          </a:bodyPr>
          <a:p>
            <a:pPr algn="just"/>
            <a:r>
              <a:rPr lang="en-US" altLang="zh-CN" sz="2400" b="1" dirty="0">
                <a:solidFill>
                  <a:schemeClr val="tx1">
                    <a:lumMod val="85000"/>
                    <a:lumOff val="15000"/>
                  </a:schemeClr>
                </a:solidFill>
                <a:latin typeface="思源宋体 CN Heavy" pitchFamily="18" charset="-122"/>
                <a:ea typeface="思源宋体 CN Heavy" pitchFamily="18" charset="-122"/>
              </a:rPr>
              <a:t>3.</a:t>
            </a:r>
            <a:r>
              <a:rPr lang="zh-CN" altLang="en-US" sz="2400" b="1" dirty="0">
                <a:solidFill>
                  <a:schemeClr val="tx1">
                    <a:lumMod val="85000"/>
                    <a:lumOff val="15000"/>
                  </a:schemeClr>
                </a:solidFill>
                <a:latin typeface="思源宋体 CN Heavy" pitchFamily="18" charset="-122"/>
                <a:ea typeface="思源宋体 CN Heavy" pitchFamily="18" charset="-122"/>
              </a:rPr>
              <a:t>如何判断是否为</a:t>
            </a:r>
            <a:r>
              <a:rPr lang="zh-CN" altLang="en-US" sz="2400" b="1" dirty="0">
                <a:solidFill>
                  <a:schemeClr val="tx1">
                    <a:lumMod val="85000"/>
                    <a:lumOff val="15000"/>
                  </a:schemeClr>
                </a:solidFill>
                <a:latin typeface="思源宋体 CN Heavy" pitchFamily="18" charset="-122"/>
                <a:ea typeface="思源宋体 CN Heavy" pitchFamily="18" charset="-122"/>
              </a:rPr>
              <a:t>手性分子？</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11" name="文本框 10"/>
          <p:cNvSpPr txBox="1"/>
          <p:nvPr/>
        </p:nvSpPr>
        <p:spPr>
          <a:xfrm>
            <a:off x="1148715" y="1517015"/>
            <a:ext cx="5500370" cy="450850"/>
          </a:xfrm>
          <a:prstGeom prst="rect">
            <a:avLst/>
          </a:prstGeom>
        </p:spPr>
        <p:txBody>
          <a:bodyPr wrap="square">
            <a:spAutoFit/>
          </a:bodyPr>
          <a:p>
            <a:pPr marL="0" indent="0" algn="just">
              <a:lnSpc>
                <a:spcPct val="130000"/>
              </a:lnSpc>
              <a:buClrTx/>
              <a:buSzTx/>
              <a:buFont typeface="Arial" panose="020B0604020202020204"/>
              <a:buNone/>
            </a:pPr>
            <a:r>
              <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一个分子内可以有多个手性</a:t>
            </a:r>
            <a:r>
              <a:rPr lang="en-US" altLang="zh-CN"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C</a:t>
            </a:r>
            <a:r>
              <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原子</a:t>
            </a:r>
            <a:endPar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7"/>
          <a:stretch>
            <a:fillRect/>
          </a:stretch>
        </p:blipFill>
        <p:spPr>
          <a:xfrm>
            <a:off x="1148715" y="2366010"/>
            <a:ext cx="1952625" cy="2698115"/>
          </a:xfrm>
          <a:prstGeom prst="rect">
            <a:avLst/>
          </a:prstGeom>
        </p:spPr>
      </p:pic>
      <p:pic>
        <p:nvPicPr>
          <p:cNvPr id="9" name="图片 8"/>
          <p:cNvPicPr>
            <a:picLocks noChangeAspect="1"/>
          </p:cNvPicPr>
          <p:nvPr/>
        </p:nvPicPr>
        <p:blipFill>
          <a:blip r:embed="rId8"/>
          <a:stretch>
            <a:fillRect/>
          </a:stretch>
        </p:blipFill>
        <p:spPr>
          <a:xfrm>
            <a:off x="3785235" y="2371725"/>
            <a:ext cx="2037715" cy="2692400"/>
          </a:xfrm>
          <a:prstGeom prst="rect">
            <a:avLst/>
          </a:prstGeom>
        </p:spPr>
      </p:pic>
      <p:pic>
        <p:nvPicPr>
          <p:cNvPr id="12" name="图片 11" descr="未命名 (1)"/>
          <p:cNvPicPr>
            <a:picLocks noChangeAspect="1"/>
          </p:cNvPicPr>
          <p:nvPr/>
        </p:nvPicPr>
        <p:blipFill>
          <a:blip r:embed="rId9"/>
          <a:stretch>
            <a:fillRect/>
          </a:stretch>
        </p:blipFill>
        <p:spPr>
          <a:xfrm>
            <a:off x="1148715" y="2061210"/>
            <a:ext cx="4674235" cy="429704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460375"/>
          </a:xfrm>
          <a:prstGeom prst="rect">
            <a:avLst/>
          </a:prstGeom>
          <a:noFill/>
        </p:spPr>
        <p:txBody>
          <a:bodyPr wrap="square" rtlCol="0">
            <a:spAutoFit/>
          </a:bodyPr>
          <a:p>
            <a:pPr algn="just"/>
            <a:r>
              <a:rPr lang="en-US" altLang="zh-CN" sz="2400" b="1" dirty="0">
                <a:solidFill>
                  <a:schemeClr val="tx1">
                    <a:lumMod val="85000"/>
                    <a:lumOff val="15000"/>
                  </a:schemeClr>
                </a:solidFill>
                <a:latin typeface="思源宋体 CN Heavy" pitchFamily="18" charset="-122"/>
                <a:ea typeface="思源宋体 CN Heavy" pitchFamily="18" charset="-122"/>
              </a:rPr>
              <a:t>3.</a:t>
            </a:r>
            <a:r>
              <a:rPr lang="zh-CN" altLang="en-US" sz="2400" b="1" dirty="0">
                <a:solidFill>
                  <a:schemeClr val="tx1">
                    <a:lumMod val="85000"/>
                    <a:lumOff val="15000"/>
                  </a:schemeClr>
                </a:solidFill>
                <a:latin typeface="思源宋体 CN Heavy" pitchFamily="18" charset="-122"/>
                <a:ea typeface="思源宋体 CN Heavy" pitchFamily="18" charset="-122"/>
              </a:rPr>
              <a:t>如何判断是否为</a:t>
            </a:r>
            <a:r>
              <a:rPr lang="zh-CN" altLang="en-US" sz="2400" b="1" dirty="0">
                <a:solidFill>
                  <a:schemeClr val="tx1">
                    <a:lumMod val="85000"/>
                    <a:lumOff val="15000"/>
                  </a:schemeClr>
                </a:solidFill>
                <a:latin typeface="思源宋体 CN Heavy" pitchFamily="18" charset="-122"/>
                <a:ea typeface="思源宋体 CN Heavy" pitchFamily="18" charset="-122"/>
              </a:rPr>
              <a:t>手性分子？</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11" name="文本框 10"/>
          <p:cNvSpPr txBox="1"/>
          <p:nvPr/>
        </p:nvSpPr>
        <p:spPr>
          <a:xfrm>
            <a:off x="1148715" y="1517015"/>
            <a:ext cx="5500370" cy="450850"/>
          </a:xfrm>
          <a:prstGeom prst="rect">
            <a:avLst/>
          </a:prstGeom>
        </p:spPr>
        <p:txBody>
          <a:bodyPr wrap="square">
            <a:spAutoFit/>
          </a:bodyPr>
          <a:p>
            <a:pPr marL="0" indent="0" algn="just">
              <a:lnSpc>
                <a:spcPct val="130000"/>
              </a:lnSpc>
              <a:buClrTx/>
              <a:buSzTx/>
              <a:buFont typeface="Arial" panose="020B0604020202020204"/>
              <a:buNone/>
            </a:pPr>
            <a:r>
              <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无手性</a:t>
            </a:r>
            <a:r>
              <a:rPr lang="en-US" altLang="zh-CN"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C</a:t>
            </a:r>
            <a:r>
              <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原子就一定不是手性分子</a:t>
            </a:r>
            <a:r>
              <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吗？</a:t>
            </a:r>
            <a:endPar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7"/>
          <a:srcRect b="9457"/>
          <a:stretch>
            <a:fillRect/>
          </a:stretch>
        </p:blipFill>
        <p:spPr>
          <a:xfrm>
            <a:off x="1148715" y="2169160"/>
            <a:ext cx="2408555" cy="3039110"/>
          </a:xfrm>
          <a:prstGeom prst="rect">
            <a:avLst/>
          </a:prstGeom>
        </p:spPr>
      </p:pic>
      <p:pic>
        <p:nvPicPr>
          <p:cNvPr id="6" name="图片 5" descr="未命名 (1)"/>
          <p:cNvPicPr>
            <a:picLocks noChangeAspect="1"/>
          </p:cNvPicPr>
          <p:nvPr/>
        </p:nvPicPr>
        <p:blipFill>
          <a:blip r:embed="rId8"/>
          <a:stretch>
            <a:fillRect/>
          </a:stretch>
        </p:blipFill>
        <p:spPr>
          <a:xfrm>
            <a:off x="4147820" y="2169160"/>
            <a:ext cx="2889250" cy="3038475"/>
          </a:xfrm>
          <a:prstGeom prst="rect">
            <a:avLst/>
          </a:prstGeom>
        </p:spPr>
      </p:pic>
      <p:sp>
        <p:nvSpPr>
          <p:cNvPr id="7" name="文本框 6"/>
          <p:cNvSpPr txBox="1"/>
          <p:nvPr/>
        </p:nvSpPr>
        <p:spPr>
          <a:xfrm>
            <a:off x="1148715" y="5461635"/>
            <a:ext cx="5888355" cy="368300"/>
          </a:xfrm>
          <a:prstGeom prst="rect">
            <a:avLst/>
          </a:prstGeom>
        </p:spPr>
        <p:txBody>
          <a:bodyPr wrap="square">
            <a:spAutoFit/>
          </a:bodyPr>
          <a:p>
            <a:pPr marL="0" indent="0" algn="ctr" fontAlgn="base">
              <a:spcBef>
                <a:spcPct val="0"/>
              </a:spcBef>
              <a:spcAft>
                <a:spcPct val="0"/>
              </a:spcAft>
            </a:pPr>
            <a:r>
              <a:rPr lang="zh-CN" altLang="en-US" sz="1800" b="0" dirty="0">
                <a:solidFill>
                  <a:schemeClr val="tx1">
                    <a:lumMod val="85000"/>
                    <a:lumOff val="15000"/>
                    <a:alpha val="70000"/>
                  </a:schemeClr>
                </a:solidFill>
                <a:latin typeface="微软雅黑" panose="020B0503020204020204" pitchFamily="34" charset="-122"/>
                <a:ea typeface="微软雅黑" panose="020B0503020204020204" pitchFamily="34" charset="-122"/>
              </a:rPr>
              <a:t>甲基乙基异丙基铵离子</a:t>
            </a:r>
            <a:endParaRPr lang="zh-CN" altLang="en-US" sz="1600" b="0">
              <a:latin typeface="1.0625rem / 1.6 pingfang sc"/>
              <a:ea typeface="1.0625rem / 1.6 pingfang sc"/>
            </a:endParaRPr>
          </a:p>
        </p:txBody>
      </p:sp>
      <p:sp>
        <p:nvSpPr>
          <p:cNvPr id="10" name="文本框 9"/>
          <p:cNvSpPr txBox="1"/>
          <p:nvPr/>
        </p:nvSpPr>
        <p:spPr>
          <a:xfrm>
            <a:off x="1148715" y="5913120"/>
            <a:ext cx="5080000" cy="368300"/>
          </a:xfrm>
          <a:prstGeom prst="rect">
            <a:avLst/>
          </a:prstGeom>
        </p:spPr>
        <p:txBody>
          <a:bodyPr wrap="square">
            <a:spAutoFit/>
          </a:bodyPr>
          <a:p>
            <a:pPr marL="0" indent="0" algn="l" fontAlgn="base">
              <a:spcBef>
                <a:spcPct val="0"/>
              </a:spcBef>
              <a:spcAft>
                <a:spcPct val="0"/>
              </a:spcAft>
            </a:pPr>
            <a:r>
              <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氮、磷、硫等杂原子也可成为手性中心</a:t>
            </a:r>
            <a:endPar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5375275" cy="460375"/>
          </a:xfrm>
          <a:prstGeom prst="rect">
            <a:avLst/>
          </a:prstGeom>
          <a:noFill/>
        </p:spPr>
        <p:txBody>
          <a:bodyPr wrap="square" rtlCol="0">
            <a:spAutoFit/>
          </a:bodyPr>
          <a:p>
            <a:pPr algn="just"/>
            <a:r>
              <a:rPr lang="en-US" altLang="zh-CN" sz="2400" b="1" dirty="0">
                <a:solidFill>
                  <a:schemeClr val="tx1">
                    <a:lumMod val="85000"/>
                    <a:lumOff val="15000"/>
                  </a:schemeClr>
                </a:solidFill>
                <a:latin typeface="思源宋体 CN Heavy" pitchFamily="18" charset="-122"/>
                <a:ea typeface="思源宋体 CN Heavy" pitchFamily="18" charset="-122"/>
              </a:rPr>
              <a:t>3.</a:t>
            </a:r>
            <a:r>
              <a:rPr lang="zh-CN" altLang="en-US" sz="2400" b="1" dirty="0">
                <a:solidFill>
                  <a:schemeClr val="tx1">
                    <a:lumMod val="85000"/>
                    <a:lumOff val="15000"/>
                  </a:schemeClr>
                </a:solidFill>
                <a:latin typeface="思源宋体 CN Heavy" pitchFamily="18" charset="-122"/>
                <a:ea typeface="思源宋体 CN Heavy" pitchFamily="18" charset="-122"/>
              </a:rPr>
              <a:t>如何判断是否为</a:t>
            </a:r>
            <a:r>
              <a:rPr lang="zh-CN" altLang="en-US" sz="2400" b="1" dirty="0">
                <a:solidFill>
                  <a:schemeClr val="tx1">
                    <a:lumMod val="85000"/>
                    <a:lumOff val="15000"/>
                  </a:schemeClr>
                </a:solidFill>
                <a:latin typeface="思源宋体 CN Heavy" pitchFamily="18" charset="-122"/>
                <a:ea typeface="思源宋体 CN Heavy" pitchFamily="18" charset="-122"/>
              </a:rPr>
              <a:t>手性分子？</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11" name="文本框 10"/>
          <p:cNvSpPr txBox="1"/>
          <p:nvPr/>
        </p:nvSpPr>
        <p:spPr>
          <a:xfrm>
            <a:off x="1148715" y="1517015"/>
            <a:ext cx="5500370" cy="450850"/>
          </a:xfrm>
          <a:prstGeom prst="rect">
            <a:avLst/>
          </a:prstGeom>
        </p:spPr>
        <p:txBody>
          <a:bodyPr wrap="square">
            <a:spAutoFit/>
          </a:bodyPr>
          <a:p>
            <a:pPr marL="0" indent="0" algn="just">
              <a:lnSpc>
                <a:spcPct val="130000"/>
              </a:lnSpc>
              <a:buClrTx/>
              <a:buSzTx/>
              <a:buFont typeface="Arial" panose="020B0604020202020204"/>
              <a:buNone/>
            </a:pPr>
            <a:r>
              <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有手性</a:t>
            </a:r>
            <a:r>
              <a:rPr lang="en-US" altLang="zh-CN"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C</a:t>
            </a:r>
            <a:r>
              <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原子就一定是手性分子</a:t>
            </a:r>
            <a:r>
              <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rPr>
              <a:t>吗？</a:t>
            </a:r>
            <a:endParaRPr lang="zh-CN" altLang="en-US" sz="1800" b="1" i="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91565" y="5450205"/>
            <a:ext cx="5159375" cy="922020"/>
          </a:xfrm>
          <a:prstGeom prst="rect">
            <a:avLst/>
          </a:prstGeom>
        </p:spPr>
        <p:txBody>
          <a:bodyPr wrap="square">
            <a:spAutoFit/>
          </a:bodyPr>
          <a:p>
            <a:pPr lvl="0" algn="l" fontAlgn="base">
              <a:buClrTx/>
              <a:buSzTx/>
              <a:buFontTx/>
            </a:pPr>
            <a:r>
              <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分子内含有手性中心，但因存在对称元素（如对称面或对称中心），导致分子整体无旋光性</a:t>
            </a:r>
            <a:r>
              <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，成为</a:t>
            </a:r>
            <a:r>
              <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内消旋体</a:t>
            </a:r>
            <a:endParaRPr lang="zh-CN" altLang="en-US"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7"/>
          <a:stretch>
            <a:fillRect/>
          </a:stretch>
        </p:blipFill>
        <p:spPr>
          <a:xfrm>
            <a:off x="1091565" y="2028825"/>
            <a:ext cx="5160010" cy="3360420"/>
          </a:xfrm>
          <a:prstGeom prst="rect">
            <a:avLst/>
          </a:prstGeom>
        </p:spPr>
      </p:pic>
    </p:spTree>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6300" y="469065"/>
            <a:ext cx="3180920" cy="58477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研究过程及方法</a:t>
            </a:r>
            <a:endParaRPr lang="en-US" altLang="zh-CN"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sp>
        <p:nvSpPr>
          <p:cNvPr id="9" name="椭圆 8"/>
          <p:cNvSpPr/>
          <p:nvPr>
            <p:custDataLst>
              <p:tags r:id="rId3"/>
            </p:custDataLst>
          </p:nvPr>
        </p:nvSpPr>
        <p:spPr>
          <a:xfrm>
            <a:off x="4448175" y="2133600"/>
            <a:ext cx="3295650" cy="3295650"/>
          </a:xfrm>
          <a:prstGeom prst="ellipse">
            <a:avLst/>
          </a:prstGeom>
          <a:blipFill dpi="0" rotWithShape="1">
            <a:blip r:embed="rId4"/>
            <a:tile tx="482600" ty="0" sx="100000" sy="100000" flip="none" algn="t"/>
          </a:bli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27" name="组合 26"/>
          <p:cNvGrpSpPr/>
          <p:nvPr>
            <p:custDataLst>
              <p:tags r:id="rId5"/>
            </p:custDataLst>
          </p:nvPr>
        </p:nvGrpSpPr>
        <p:grpSpPr>
          <a:xfrm>
            <a:off x="1193935" y="2171808"/>
            <a:ext cx="9804400" cy="1439545"/>
            <a:chOff x="1246300" y="2352028"/>
            <a:chExt cx="9804400" cy="1439545"/>
          </a:xfrm>
        </p:grpSpPr>
        <p:grpSp>
          <p:nvGrpSpPr>
            <p:cNvPr id="21" name="组合 20"/>
            <p:cNvGrpSpPr/>
            <p:nvPr/>
          </p:nvGrpSpPr>
          <p:grpSpPr>
            <a:xfrm>
              <a:off x="1246300" y="2352028"/>
              <a:ext cx="2507981" cy="1439302"/>
              <a:chOff x="1477081" y="4328134"/>
              <a:chExt cx="2507981" cy="1439302"/>
            </a:xfrm>
          </p:grpSpPr>
          <p:sp>
            <p:nvSpPr>
              <p:cNvPr id="22" name="TextBox 26"/>
              <p:cNvSpPr txBox="1"/>
              <p:nvPr>
                <p:custDataLst>
                  <p:tags r:id="rId6"/>
                </p:custDataLst>
              </p:nvPr>
            </p:nvSpPr>
            <p:spPr>
              <a:xfrm>
                <a:off x="1477081" y="4733021"/>
                <a:ext cx="2507981" cy="1034415"/>
              </a:xfrm>
              <a:prstGeom prst="rect">
                <a:avLst/>
              </a:prstGeom>
              <a:noFill/>
            </p:spPr>
            <p:txBody>
              <a:bodyPr wrap="square" lIns="75493" tIns="37747" rIns="75493" bIns="37747" rtlCol="0">
                <a:spAutoFit/>
              </a:bodyPr>
              <a:lstStyle/>
              <a:p>
                <a:pPr algn="ctr">
                  <a:lnSpc>
                    <a:spcPct val="130000"/>
                  </a:lnSpc>
                </a:pP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将手性C原子上的四个不同基团按次序规则从大到小排序（</a:t>
                </a:r>
                <a:r>
                  <a:rPr lang="en-US" altLang="zh-CN"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a&gt;b&gt;c&gt;d</a:t>
                </a: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endPar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23" name="文本框 22"/>
              <p:cNvSpPr txBox="1"/>
              <p:nvPr>
                <p:custDataLst>
                  <p:tags r:id="rId7"/>
                </p:custDataLst>
              </p:nvPr>
            </p:nvSpPr>
            <p:spPr>
              <a:xfrm>
                <a:off x="1873768" y="4328134"/>
                <a:ext cx="1714607" cy="46037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思源宋体 CN Heavy" pitchFamily="18" charset="-122"/>
                    <a:ea typeface="思源宋体 CN Heavy" pitchFamily="18" charset="-122"/>
                  </a:rPr>
                  <a:t>基团</a:t>
                </a:r>
                <a:r>
                  <a:rPr lang="zh-CN" altLang="en-US" sz="2400" dirty="0">
                    <a:solidFill>
                      <a:schemeClr val="tx1">
                        <a:lumMod val="85000"/>
                        <a:lumOff val="15000"/>
                      </a:schemeClr>
                    </a:solidFill>
                    <a:latin typeface="思源宋体 CN Heavy" pitchFamily="18" charset="-122"/>
                    <a:ea typeface="思源宋体 CN Heavy" pitchFamily="18" charset="-122"/>
                  </a:rPr>
                  <a:t>排序</a:t>
                </a: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grpSp>
        <p:grpSp>
          <p:nvGrpSpPr>
            <p:cNvPr id="24" name="组合 23"/>
            <p:cNvGrpSpPr/>
            <p:nvPr/>
          </p:nvGrpSpPr>
          <p:grpSpPr>
            <a:xfrm>
              <a:off x="8477045" y="2352028"/>
              <a:ext cx="2573655" cy="1439545"/>
              <a:chOff x="1411676" y="4328134"/>
              <a:chExt cx="2573655" cy="1439545"/>
            </a:xfrm>
          </p:grpSpPr>
          <p:sp>
            <p:nvSpPr>
              <p:cNvPr id="25" name="TextBox 26"/>
              <p:cNvSpPr txBox="1"/>
              <p:nvPr>
                <p:custDataLst>
                  <p:tags r:id="rId8"/>
                </p:custDataLst>
              </p:nvPr>
            </p:nvSpPr>
            <p:spPr>
              <a:xfrm>
                <a:off x="1411676" y="4733264"/>
                <a:ext cx="2573655" cy="1034415"/>
              </a:xfrm>
              <a:prstGeom prst="rect">
                <a:avLst/>
              </a:prstGeom>
              <a:noFill/>
            </p:spPr>
            <p:txBody>
              <a:bodyPr wrap="square" lIns="75493" tIns="37747" rIns="75493" bIns="37747" rtlCol="0">
                <a:spAutoFit/>
              </a:bodyPr>
              <a:lstStyle/>
              <a:p>
                <a:pPr algn="ctr">
                  <a:lnSpc>
                    <a:spcPct val="130000"/>
                  </a:lnSpc>
                </a:pP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看其余三个基团从最优基团到相对不优基团的排布方向，即</a:t>
                </a:r>
                <a:r>
                  <a:rPr lang="en-US" altLang="zh-CN"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a→b→c</a:t>
                </a: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的</a:t>
                </a: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方向</a:t>
                </a:r>
                <a:endPar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26" name="文本框 25"/>
              <p:cNvSpPr txBox="1"/>
              <p:nvPr>
                <p:custDataLst>
                  <p:tags r:id="rId9"/>
                </p:custDataLst>
              </p:nvPr>
            </p:nvSpPr>
            <p:spPr>
              <a:xfrm>
                <a:off x="1873768" y="4328134"/>
                <a:ext cx="1714607" cy="46037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思源宋体 CN Heavy" pitchFamily="18" charset="-122"/>
                    <a:ea typeface="思源宋体 CN Heavy" pitchFamily="18" charset="-122"/>
                  </a:rPr>
                  <a:t>观察方向</a:t>
                </a: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grpSp>
      </p:grpSp>
      <p:grpSp>
        <p:nvGrpSpPr>
          <p:cNvPr id="28" name="组合 27"/>
          <p:cNvGrpSpPr/>
          <p:nvPr>
            <p:custDataLst>
              <p:tags r:id="rId10"/>
            </p:custDataLst>
          </p:nvPr>
        </p:nvGrpSpPr>
        <p:grpSpPr>
          <a:xfrm>
            <a:off x="1148215" y="4423790"/>
            <a:ext cx="9849851" cy="1119505"/>
            <a:chOff x="1200580" y="2352028"/>
            <a:chExt cx="9849851" cy="1119505"/>
          </a:xfrm>
        </p:grpSpPr>
        <p:grpSp>
          <p:nvGrpSpPr>
            <p:cNvPr id="29" name="组合 28"/>
            <p:cNvGrpSpPr/>
            <p:nvPr/>
          </p:nvGrpSpPr>
          <p:grpSpPr>
            <a:xfrm>
              <a:off x="1200580" y="2352028"/>
              <a:ext cx="2669540" cy="1119505"/>
              <a:chOff x="1431361" y="4328134"/>
              <a:chExt cx="2669540" cy="1119505"/>
            </a:xfrm>
          </p:grpSpPr>
          <p:sp>
            <p:nvSpPr>
              <p:cNvPr id="33" name="TextBox 26"/>
              <p:cNvSpPr txBox="1"/>
              <p:nvPr>
                <p:custDataLst>
                  <p:tags r:id="rId11"/>
                </p:custDataLst>
              </p:nvPr>
            </p:nvSpPr>
            <p:spPr>
              <a:xfrm>
                <a:off x="1431361" y="4733264"/>
                <a:ext cx="2669540" cy="714375"/>
              </a:xfrm>
              <a:prstGeom prst="rect">
                <a:avLst/>
              </a:prstGeom>
              <a:noFill/>
            </p:spPr>
            <p:txBody>
              <a:bodyPr wrap="square" lIns="75493" tIns="37747" rIns="75493" bIns="37747" rtlCol="0">
                <a:spAutoFit/>
              </a:bodyPr>
              <a:lstStyle/>
              <a:p>
                <a:pPr algn="ctr">
                  <a:lnSpc>
                    <a:spcPct val="130000"/>
                  </a:lnSpc>
                </a:pP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将最低次序（最不优）基团远离观察者，置于</a:t>
                </a: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最远处</a:t>
                </a:r>
                <a:endPar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34" name="文本框 33"/>
              <p:cNvSpPr txBox="1"/>
              <p:nvPr>
                <p:custDataLst>
                  <p:tags r:id="rId12"/>
                </p:custDataLst>
              </p:nvPr>
            </p:nvSpPr>
            <p:spPr>
              <a:xfrm>
                <a:off x="1873768" y="4328134"/>
                <a:ext cx="1714607" cy="46037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思源宋体 CN Heavy" pitchFamily="18" charset="-122"/>
                    <a:ea typeface="思源宋体 CN Heavy" pitchFamily="18" charset="-122"/>
                  </a:rPr>
                  <a:t>安排最不</a:t>
                </a:r>
                <a:r>
                  <a:rPr lang="zh-CN" altLang="en-US" sz="2400" dirty="0">
                    <a:solidFill>
                      <a:schemeClr val="tx1">
                        <a:lumMod val="85000"/>
                        <a:lumOff val="15000"/>
                      </a:schemeClr>
                    </a:solidFill>
                    <a:latin typeface="思源宋体 CN Heavy" pitchFamily="18" charset="-122"/>
                    <a:ea typeface="思源宋体 CN Heavy" pitchFamily="18" charset="-122"/>
                  </a:rPr>
                  <a:t>优</a:t>
                </a: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grpSp>
        <p:grpSp>
          <p:nvGrpSpPr>
            <p:cNvPr id="30" name="组合 29"/>
            <p:cNvGrpSpPr/>
            <p:nvPr/>
          </p:nvGrpSpPr>
          <p:grpSpPr>
            <a:xfrm>
              <a:off x="8542450" y="2352028"/>
              <a:ext cx="2507981" cy="1119262"/>
              <a:chOff x="1477081" y="4328134"/>
              <a:chExt cx="2507981" cy="1119262"/>
            </a:xfrm>
          </p:grpSpPr>
          <p:sp>
            <p:nvSpPr>
              <p:cNvPr id="31" name="TextBox 26"/>
              <p:cNvSpPr txBox="1"/>
              <p:nvPr>
                <p:custDataLst>
                  <p:tags r:id="rId13"/>
                </p:custDataLst>
              </p:nvPr>
            </p:nvSpPr>
            <p:spPr>
              <a:xfrm>
                <a:off x="1477081" y="4733021"/>
                <a:ext cx="2507981" cy="714375"/>
              </a:xfrm>
              <a:prstGeom prst="rect">
                <a:avLst/>
              </a:prstGeom>
              <a:noFill/>
            </p:spPr>
            <p:txBody>
              <a:bodyPr wrap="square" lIns="75493" tIns="37747" rIns="75493" bIns="37747" rtlCol="0">
                <a:spAutoFit/>
              </a:bodyPr>
              <a:lstStyle/>
              <a:p>
                <a:pPr algn="ctr">
                  <a:lnSpc>
                    <a:spcPct val="130000"/>
                  </a:lnSpc>
                </a:pP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若为顺时针，则</a:t>
                </a:r>
                <a:r>
                  <a:rPr lang="en-US" altLang="zh-CN"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R</a:t>
                </a:r>
                <a:endParaRPr lang="en-US" altLang="zh-CN"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ctr">
                  <a:lnSpc>
                    <a:spcPct val="130000"/>
                  </a:lnSpc>
                </a:pPr>
                <a:r>
                  <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若为逆时针，则</a:t>
                </a:r>
                <a:r>
                  <a:rPr lang="en-US" altLang="zh-CN"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S</a:t>
                </a:r>
                <a:endParaRPr lang="en-US" altLang="zh-CN" sz="16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32" name="文本框 31"/>
              <p:cNvSpPr txBox="1"/>
              <p:nvPr>
                <p:custDataLst>
                  <p:tags r:id="rId14"/>
                </p:custDataLst>
              </p:nvPr>
            </p:nvSpPr>
            <p:spPr>
              <a:xfrm>
                <a:off x="1873768" y="4328134"/>
                <a:ext cx="1714607" cy="46037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思源宋体 CN Heavy" pitchFamily="18" charset="-122"/>
                    <a:ea typeface="思源宋体 CN Heavy" pitchFamily="18" charset="-122"/>
                  </a:rPr>
                  <a:t>进行判定</a:t>
                </a: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grpSp>
      </p:grpSp>
      <p:grpSp>
        <p:nvGrpSpPr>
          <p:cNvPr id="35" name="图形 10"/>
          <p:cNvGrpSpPr>
            <a:grpSpLocks noChangeAspect="1"/>
          </p:cNvGrpSpPr>
          <p:nvPr/>
        </p:nvGrpSpPr>
        <p:grpSpPr>
          <a:xfrm>
            <a:off x="2288227" y="1695771"/>
            <a:ext cx="319396" cy="396000"/>
            <a:chOff x="8989504" y="984583"/>
            <a:chExt cx="326177" cy="404407"/>
          </a:xfrm>
          <a:noFill/>
        </p:grpSpPr>
        <p:sp>
          <p:nvSpPr>
            <p:cNvPr id="36" name="任意多边形: 形状 35"/>
            <p:cNvSpPr/>
            <p:nvPr/>
          </p:nvSpPr>
          <p:spPr>
            <a:xfrm>
              <a:off x="9031698" y="1015138"/>
              <a:ext cx="283983" cy="283983"/>
            </a:xfrm>
            <a:custGeom>
              <a:avLst/>
              <a:gdLst>
                <a:gd name="connsiteX0" fmla="*/ 283984 w 283983"/>
                <a:gd name="connsiteY0" fmla="*/ 141992 h 283983"/>
                <a:gd name="connsiteX1" fmla="*/ 141992 w 283983"/>
                <a:gd name="connsiteY1" fmla="*/ 283984 h 283983"/>
                <a:gd name="connsiteX2" fmla="*/ 0 w 283983"/>
                <a:gd name="connsiteY2" fmla="*/ 141992 h 283983"/>
                <a:gd name="connsiteX3" fmla="*/ 141992 w 283983"/>
                <a:gd name="connsiteY3" fmla="*/ 0 h 283983"/>
                <a:gd name="connsiteX4" fmla="*/ 283984 w 283983"/>
                <a:gd name="connsiteY4" fmla="*/ 141992 h 28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83" h="283983">
                  <a:moveTo>
                    <a:pt x="283984" y="141992"/>
                  </a:moveTo>
                  <a:cubicBezTo>
                    <a:pt x="283984" y="220412"/>
                    <a:pt x="220412" y="283984"/>
                    <a:pt x="141992" y="283984"/>
                  </a:cubicBezTo>
                  <a:cubicBezTo>
                    <a:pt x="63572" y="283984"/>
                    <a:pt x="0" y="220412"/>
                    <a:pt x="0" y="141992"/>
                  </a:cubicBezTo>
                  <a:cubicBezTo>
                    <a:pt x="0" y="63572"/>
                    <a:pt x="63572" y="0"/>
                    <a:pt x="141992" y="0"/>
                  </a:cubicBezTo>
                  <a:cubicBezTo>
                    <a:pt x="220412" y="0"/>
                    <a:pt x="283984" y="63572"/>
                    <a:pt x="283984" y="141992"/>
                  </a:cubicBezTo>
                  <a:close/>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37" name="任意多边形: 形状 36"/>
            <p:cNvSpPr/>
            <p:nvPr/>
          </p:nvSpPr>
          <p:spPr>
            <a:xfrm>
              <a:off x="8989504" y="984583"/>
              <a:ext cx="248890" cy="358529"/>
            </a:xfrm>
            <a:custGeom>
              <a:avLst/>
              <a:gdLst>
                <a:gd name="connsiteX0" fmla="*/ 121278 w 248890"/>
                <a:gd name="connsiteY0" fmla="*/ 0 h 358529"/>
                <a:gd name="connsiteX1" fmla="*/ 11638 w 248890"/>
                <a:gd name="connsiteY1" fmla="*/ 237252 h 358529"/>
                <a:gd name="connsiteX2" fmla="*/ 248891 w 248890"/>
                <a:gd name="connsiteY2" fmla="*/ 346891 h 358529"/>
              </a:gdLst>
              <a:ahLst/>
              <a:cxnLst>
                <a:cxn ang="0">
                  <a:pos x="connsiteX0" y="connsiteY0"/>
                </a:cxn>
                <a:cxn ang="0">
                  <a:pos x="connsiteX1" y="connsiteY1"/>
                </a:cxn>
                <a:cxn ang="0">
                  <a:pos x="connsiteX2" y="connsiteY2"/>
                </a:cxn>
              </a:cxnLst>
              <a:rect l="l" t="t" r="r" b="b"/>
              <a:pathLst>
                <a:path w="248890" h="358529">
                  <a:moveTo>
                    <a:pt x="121278" y="0"/>
                  </a:moveTo>
                  <a:cubicBezTo>
                    <a:pt x="26017" y="34150"/>
                    <a:pt x="-24309" y="140194"/>
                    <a:pt x="11638" y="237252"/>
                  </a:cubicBezTo>
                  <a:cubicBezTo>
                    <a:pt x="45789" y="332512"/>
                    <a:pt x="151833" y="382839"/>
                    <a:pt x="248891" y="346891"/>
                  </a:cubicBez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38" name="任意多边形: 形状 37"/>
            <p:cNvSpPr/>
            <p:nvPr/>
          </p:nvSpPr>
          <p:spPr>
            <a:xfrm>
              <a:off x="9067645" y="1126575"/>
              <a:ext cx="135251" cy="139945"/>
            </a:xfrm>
            <a:custGeom>
              <a:avLst/>
              <a:gdLst>
                <a:gd name="connsiteX0" fmla="*/ 73692 w 135251"/>
                <a:gd name="connsiteY0" fmla="*/ 23366 h 139945"/>
                <a:gd name="connsiteX1" fmla="*/ 70097 w 135251"/>
                <a:gd name="connsiteY1" fmla="*/ 134802 h 139945"/>
                <a:gd name="connsiteX2" fmla="*/ 70097 w 135251"/>
                <a:gd name="connsiteY2" fmla="*/ 88071 h 139945"/>
                <a:gd name="connsiteX3" fmla="*/ 48529 w 135251"/>
                <a:gd name="connsiteY3" fmla="*/ 59313 h 139945"/>
                <a:gd name="connsiteX4" fmla="*/ 52123 w 135251"/>
                <a:gd name="connsiteY4" fmla="*/ 41339 h 139945"/>
                <a:gd name="connsiteX5" fmla="*/ 0 w 135251"/>
                <a:gd name="connsiteY5" fmla="*/ 0 h 13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1" h="139945">
                  <a:moveTo>
                    <a:pt x="73692" y="23366"/>
                  </a:moveTo>
                  <a:cubicBezTo>
                    <a:pt x="203103" y="-28758"/>
                    <a:pt x="91666" y="174344"/>
                    <a:pt x="70097" y="134802"/>
                  </a:cubicBezTo>
                  <a:cubicBezTo>
                    <a:pt x="68300" y="129410"/>
                    <a:pt x="73692" y="95260"/>
                    <a:pt x="70097" y="88071"/>
                  </a:cubicBezTo>
                  <a:cubicBezTo>
                    <a:pt x="64705" y="75489"/>
                    <a:pt x="44934" y="79084"/>
                    <a:pt x="48529" y="59313"/>
                  </a:cubicBezTo>
                  <a:cubicBezTo>
                    <a:pt x="50327" y="52124"/>
                    <a:pt x="52123" y="41339"/>
                    <a:pt x="52123" y="41339"/>
                  </a:cubicBezTo>
                  <a:cubicBezTo>
                    <a:pt x="21569" y="26960"/>
                    <a:pt x="7189" y="8987"/>
                    <a:pt x="0" y="0"/>
                  </a:cubicBez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39" name="任意多边形: 形状 38"/>
            <p:cNvSpPr/>
            <p:nvPr/>
          </p:nvSpPr>
          <p:spPr>
            <a:xfrm>
              <a:off x="9110781" y="1045694"/>
              <a:ext cx="73595" cy="86273"/>
            </a:xfrm>
            <a:custGeom>
              <a:avLst/>
              <a:gdLst>
                <a:gd name="connsiteX0" fmla="*/ 59313 w 73595"/>
                <a:gd name="connsiteY0" fmla="*/ 0 h 86273"/>
                <a:gd name="connsiteX1" fmla="*/ 61111 w 73595"/>
                <a:gd name="connsiteY1" fmla="*/ 17974 h 86273"/>
                <a:gd name="connsiteX2" fmla="*/ 0 w 73595"/>
                <a:gd name="connsiteY2" fmla="*/ 86273 h 86273"/>
              </a:gdLst>
              <a:ahLst/>
              <a:cxnLst>
                <a:cxn ang="0">
                  <a:pos x="connsiteX0" y="connsiteY0"/>
                </a:cxn>
                <a:cxn ang="0">
                  <a:pos x="connsiteX1" y="connsiteY1"/>
                </a:cxn>
                <a:cxn ang="0">
                  <a:pos x="connsiteX2" y="connsiteY2"/>
                </a:cxn>
              </a:cxnLst>
              <a:rect l="l" t="t" r="r" b="b"/>
              <a:pathLst>
                <a:path w="73595" h="86273">
                  <a:moveTo>
                    <a:pt x="59313" y="0"/>
                  </a:moveTo>
                  <a:cubicBezTo>
                    <a:pt x="55718" y="3595"/>
                    <a:pt x="48529" y="10784"/>
                    <a:pt x="61111" y="17974"/>
                  </a:cubicBezTo>
                  <a:cubicBezTo>
                    <a:pt x="107842" y="48529"/>
                    <a:pt x="8987" y="59313"/>
                    <a:pt x="0" y="86273"/>
                  </a:cubicBez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43" name="任意多边形: 形状 42"/>
            <p:cNvSpPr/>
            <p:nvPr/>
          </p:nvSpPr>
          <p:spPr>
            <a:xfrm>
              <a:off x="9231205" y="1078046"/>
              <a:ext cx="52123" cy="113233"/>
            </a:xfrm>
            <a:custGeom>
              <a:avLst/>
              <a:gdLst>
                <a:gd name="connsiteX0" fmla="*/ 52123 w 52123"/>
                <a:gd name="connsiteY0" fmla="*/ 113234 h 113233"/>
                <a:gd name="connsiteX1" fmla="*/ 0 w 52123"/>
                <a:gd name="connsiteY1" fmla="*/ 59313 h 113233"/>
                <a:gd name="connsiteX2" fmla="*/ 26960 w 52123"/>
                <a:gd name="connsiteY2" fmla="*/ 14379 h 113233"/>
                <a:gd name="connsiteX3" fmla="*/ 16176 w 52123"/>
                <a:gd name="connsiteY3" fmla="*/ 1797 h 113233"/>
                <a:gd name="connsiteX4" fmla="*/ 16176 w 52123"/>
                <a:gd name="connsiteY4" fmla="*/ 0 h 113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23" h="113233">
                  <a:moveTo>
                    <a:pt x="52123" y="113234"/>
                  </a:moveTo>
                  <a:cubicBezTo>
                    <a:pt x="44934" y="77287"/>
                    <a:pt x="0" y="98855"/>
                    <a:pt x="0" y="59313"/>
                  </a:cubicBezTo>
                  <a:cubicBezTo>
                    <a:pt x="0" y="37745"/>
                    <a:pt x="28758" y="28758"/>
                    <a:pt x="26960" y="14379"/>
                  </a:cubicBezTo>
                  <a:cubicBezTo>
                    <a:pt x="26960" y="8987"/>
                    <a:pt x="19771" y="7189"/>
                    <a:pt x="16176" y="1797"/>
                  </a:cubicBezTo>
                  <a:cubicBezTo>
                    <a:pt x="16176" y="1797"/>
                    <a:pt x="16176" y="1797"/>
                    <a:pt x="16176" y="0"/>
                  </a:cubicBez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45" name="任意多边形: 形状 44"/>
            <p:cNvSpPr/>
            <p:nvPr/>
          </p:nvSpPr>
          <p:spPr>
            <a:xfrm>
              <a:off x="9179082" y="1367422"/>
              <a:ext cx="17973" cy="21568"/>
            </a:xfrm>
            <a:custGeom>
              <a:avLst/>
              <a:gdLst>
                <a:gd name="connsiteX0" fmla="*/ 0 w 17973"/>
                <a:gd name="connsiteY0" fmla="*/ 21568 h 21568"/>
                <a:gd name="connsiteX1" fmla="*/ 0 w 17973"/>
                <a:gd name="connsiteY1" fmla="*/ 0 h 21568"/>
              </a:gdLst>
              <a:ahLst/>
              <a:cxnLst>
                <a:cxn ang="0">
                  <a:pos x="connsiteX0" y="connsiteY0"/>
                </a:cxn>
                <a:cxn ang="0">
                  <a:pos x="connsiteX1" y="connsiteY1"/>
                </a:cxn>
              </a:cxnLst>
              <a:rect l="l" t="t" r="r" b="b"/>
              <a:pathLst>
                <a:path w="17973" h="21568">
                  <a:moveTo>
                    <a:pt x="0" y="21568"/>
                  </a:moveTo>
                  <a:lnTo>
                    <a:pt x="0" y="0"/>
                  </a:lnTo>
                </a:path>
              </a:pathLst>
            </a:custGeom>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46" name="任意多边形: 形状 45"/>
            <p:cNvSpPr/>
            <p:nvPr/>
          </p:nvSpPr>
          <p:spPr>
            <a:xfrm>
              <a:off x="9108984" y="1388990"/>
              <a:ext cx="141991" cy="17973"/>
            </a:xfrm>
            <a:custGeom>
              <a:avLst/>
              <a:gdLst>
                <a:gd name="connsiteX0" fmla="*/ 0 w 141991"/>
                <a:gd name="connsiteY0" fmla="*/ 0 h 17973"/>
                <a:gd name="connsiteX1" fmla="*/ 141992 w 141991"/>
                <a:gd name="connsiteY1" fmla="*/ 0 h 17973"/>
              </a:gdLst>
              <a:ahLst/>
              <a:cxnLst>
                <a:cxn ang="0">
                  <a:pos x="connsiteX0" y="connsiteY0"/>
                </a:cxn>
                <a:cxn ang="0">
                  <a:pos x="connsiteX1" y="connsiteY1"/>
                </a:cxn>
              </a:cxnLst>
              <a:rect l="l" t="t" r="r" b="b"/>
              <a:pathLst>
                <a:path w="141991" h="17973">
                  <a:moveTo>
                    <a:pt x="0" y="0"/>
                  </a:moveTo>
                  <a:lnTo>
                    <a:pt x="141992" y="0"/>
                  </a:lnTo>
                </a:path>
              </a:pathLst>
            </a:custGeom>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grpSp>
      <p:grpSp>
        <p:nvGrpSpPr>
          <p:cNvPr id="47" name="图形 10"/>
          <p:cNvGrpSpPr>
            <a:grpSpLocks noChangeAspect="1"/>
          </p:cNvGrpSpPr>
          <p:nvPr>
            <p:custDataLst>
              <p:tags r:id="rId15"/>
            </p:custDataLst>
          </p:nvPr>
        </p:nvGrpSpPr>
        <p:grpSpPr>
          <a:xfrm>
            <a:off x="2299210" y="3977335"/>
            <a:ext cx="298076" cy="378000"/>
            <a:chOff x="8100663" y="6374879"/>
            <a:chExt cx="303754" cy="386433"/>
          </a:xfrm>
          <a:noFill/>
        </p:grpSpPr>
        <p:sp>
          <p:nvSpPr>
            <p:cNvPr id="48" name="任意多边形: 形状 47"/>
            <p:cNvSpPr/>
            <p:nvPr>
              <p:custDataLst>
                <p:tags r:id="rId16"/>
              </p:custDataLst>
            </p:nvPr>
          </p:nvSpPr>
          <p:spPr>
            <a:xfrm>
              <a:off x="8100663" y="6374879"/>
              <a:ext cx="303754" cy="386433"/>
            </a:xfrm>
            <a:custGeom>
              <a:avLst/>
              <a:gdLst>
                <a:gd name="connsiteX0" fmla="*/ 0 w 303754"/>
                <a:gd name="connsiteY0" fmla="*/ 30555 h 386433"/>
                <a:gd name="connsiteX1" fmla="*/ 0 w 303754"/>
                <a:gd name="connsiteY1" fmla="*/ 366662 h 386433"/>
                <a:gd name="connsiteX2" fmla="*/ 19771 w 303754"/>
                <a:gd name="connsiteY2" fmla="*/ 386433 h 386433"/>
                <a:gd name="connsiteX3" fmla="*/ 283983 w 303754"/>
                <a:gd name="connsiteY3" fmla="*/ 386433 h 386433"/>
                <a:gd name="connsiteX4" fmla="*/ 303754 w 303754"/>
                <a:gd name="connsiteY4" fmla="*/ 366662 h 386433"/>
                <a:gd name="connsiteX5" fmla="*/ 303754 w 303754"/>
                <a:gd name="connsiteY5" fmla="*/ 82679 h 386433"/>
                <a:gd name="connsiteX6" fmla="*/ 283983 w 303754"/>
                <a:gd name="connsiteY6" fmla="*/ 62908 h 386433"/>
                <a:gd name="connsiteX7" fmla="*/ 28758 w 303754"/>
                <a:gd name="connsiteY7" fmla="*/ 62908 h 386433"/>
                <a:gd name="connsiteX8" fmla="*/ 0 w 303754"/>
                <a:gd name="connsiteY8" fmla="*/ 30555 h 386433"/>
                <a:gd name="connsiteX9" fmla="*/ 30555 w 303754"/>
                <a:gd name="connsiteY9" fmla="*/ 0 h 386433"/>
                <a:gd name="connsiteX10" fmla="*/ 294768 w 303754"/>
                <a:gd name="connsiteY10" fmla="*/ 0 h 38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754" h="386433">
                  <a:moveTo>
                    <a:pt x="0" y="30555"/>
                  </a:moveTo>
                  <a:lnTo>
                    <a:pt x="0" y="366662"/>
                  </a:lnTo>
                  <a:cubicBezTo>
                    <a:pt x="0" y="377447"/>
                    <a:pt x="8987" y="386433"/>
                    <a:pt x="19771" y="386433"/>
                  </a:cubicBezTo>
                  <a:lnTo>
                    <a:pt x="283983" y="386433"/>
                  </a:lnTo>
                  <a:cubicBezTo>
                    <a:pt x="294768" y="386433"/>
                    <a:pt x="303754" y="377447"/>
                    <a:pt x="303754" y="366662"/>
                  </a:cubicBezTo>
                  <a:lnTo>
                    <a:pt x="303754" y="82679"/>
                  </a:lnTo>
                  <a:cubicBezTo>
                    <a:pt x="303754" y="71895"/>
                    <a:pt x="294768" y="62908"/>
                    <a:pt x="283983" y="62908"/>
                  </a:cubicBezTo>
                  <a:lnTo>
                    <a:pt x="28758" y="62908"/>
                  </a:lnTo>
                  <a:cubicBezTo>
                    <a:pt x="14379" y="61110"/>
                    <a:pt x="0" y="48529"/>
                    <a:pt x="0" y="30555"/>
                  </a:cubicBezTo>
                  <a:cubicBezTo>
                    <a:pt x="0" y="14379"/>
                    <a:pt x="14379" y="0"/>
                    <a:pt x="30555" y="0"/>
                  </a:cubicBezTo>
                  <a:lnTo>
                    <a:pt x="294768" y="0"/>
                  </a:ln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49" name="任意多边形: 形状 48"/>
            <p:cNvSpPr/>
            <p:nvPr>
              <p:custDataLst>
                <p:tags r:id="rId17"/>
              </p:custDataLst>
            </p:nvPr>
          </p:nvSpPr>
          <p:spPr>
            <a:xfrm>
              <a:off x="8161773" y="6477329"/>
              <a:ext cx="17973" cy="244441"/>
            </a:xfrm>
            <a:custGeom>
              <a:avLst/>
              <a:gdLst>
                <a:gd name="connsiteX0" fmla="*/ 0 w 17973"/>
                <a:gd name="connsiteY0" fmla="*/ 0 h 244441"/>
                <a:gd name="connsiteX1" fmla="*/ 0 w 17973"/>
                <a:gd name="connsiteY1" fmla="*/ 244442 h 244441"/>
              </a:gdLst>
              <a:ahLst/>
              <a:cxnLst>
                <a:cxn ang="0">
                  <a:pos x="connsiteX0" y="connsiteY0"/>
                </a:cxn>
                <a:cxn ang="0">
                  <a:pos x="connsiteX1" y="connsiteY1"/>
                </a:cxn>
              </a:cxnLst>
              <a:rect l="l" t="t" r="r" b="b"/>
              <a:pathLst>
                <a:path w="17973" h="244441">
                  <a:moveTo>
                    <a:pt x="0" y="0"/>
                  </a:moveTo>
                  <a:lnTo>
                    <a:pt x="0" y="244442"/>
                  </a:lnTo>
                </a:path>
              </a:pathLst>
            </a:custGeom>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50" name="任意多边形: 形状 49"/>
            <p:cNvSpPr/>
            <p:nvPr>
              <p:custDataLst>
                <p:tags r:id="rId18"/>
              </p:custDataLst>
            </p:nvPr>
          </p:nvSpPr>
          <p:spPr>
            <a:xfrm>
              <a:off x="8242655" y="6518669"/>
              <a:ext cx="82678" cy="17973"/>
            </a:xfrm>
            <a:custGeom>
              <a:avLst/>
              <a:gdLst>
                <a:gd name="connsiteX0" fmla="*/ 0 w 82678"/>
                <a:gd name="connsiteY0" fmla="*/ 0 h 17973"/>
                <a:gd name="connsiteX1" fmla="*/ 82679 w 82678"/>
                <a:gd name="connsiteY1" fmla="*/ 0 h 17973"/>
              </a:gdLst>
              <a:ahLst/>
              <a:cxnLst>
                <a:cxn ang="0">
                  <a:pos x="connsiteX0" y="connsiteY0"/>
                </a:cxn>
                <a:cxn ang="0">
                  <a:pos x="connsiteX1" y="connsiteY1"/>
                </a:cxn>
              </a:cxnLst>
              <a:rect l="l" t="t" r="r" b="b"/>
              <a:pathLst>
                <a:path w="82678" h="17973">
                  <a:moveTo>
                    <a:pt x="0" y="0"/>
                  </a:moveTo>
                  <a:lnTo>
                    <a:pt x="82679" y="0"/>
                  </a:lnTo>
                </a:path>
              </a:pathLst>
            </a:custGeom>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51" name="任意多边形: 形状 50"/>
            <p:cNvSpPr/>
            <p:nvPr>
              <p:custDataLst>
                <p:tags r:id="rId19"/>
              </p:custDataLst>
            </p:nvPr>
          </p:nvSpPr>
          <p:spPr>
            <a:xfrm>
              <a:off x="8242655" y="6558211"/>
              <a:ext cx="82678" cy="17973"/>
            </a:xfrm>
            <a:custGeom>
              <a:avLst/>
              <a:gdLst>
                <a:gd name="connsiteX0" fmla="*/ 0 w 82678"/>
                <a:gd name="connsiteY0" fmla="*/ 0 h 17973"/>
                <a:gd name="connsiteX1" fmla="*/ 82679 w 82678"/>
                <a:gd name="connsiteY1" fmla="*/ 0 h 17973"/>
              </a:gdLst>
              <a:ahLst/>
              <a:cxnLst>
                <a:cxn ang="0">
                  <a:pos x="connsiteX0" y="connsiteY0"/>
                </a:cxn>
                <a:cxn ang="0">
                  <a:pos x="connsiteX1" y="connsiteY1"/>
                </a:cxn>
              </a:cxnLst>
              <a:rect l="l" t="t" r="r" b="b"/>
              <a:pathLst>
                <a:path w="82678" h="17973">
                  <a:moveTo>
                    <a:pt x="0" y="0"/>
                  </a:moveTo>
                  <a:lnTo>
                    <a:pt x="82679" y="0"/>
                  </a:lnTo>
                </a:path>
              </a:pathLst>
            </a:custGeom>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grpSp>
      <p:grpSp>
        <p:nvGrpSpPr>
          <p:cNvPr id="52" name="图形 10"/>
          <p:cNvGrpSpPr>
            <a:grpSpLocks noChangeAspect="1"/>
          </p:cNvGrpSpPr>
          <p:nvPr/>
        </p:nvGrpSpPr>
        <p:grpSpPr>
          <a:xfrm>
            <a:off x="9557520" y="1737407"/>
            <a:ext cx="396000" cy="354364"/>
            <a:chOff x="8061121" y="1024125"/>
            <a:chExt cx="384636" cy="344195"/>
          </a:xfrm>
          <a:noFill/>
        </p:grpSpPr>
        <p:sp>
          <p:nvSpPr>
            <p:cNvPr id="53" name="任意多边形: 形状 52"/>
            <p:cNvSpPr/>
            <p:nvPr/>
          </p:nvSpPr>
          <p:spPr>
            <a:xfrm>
              <a:off x="8061121" y="1024125"/>
              <a:ext cx="384636" cy="233657"/>
            </a:xfrm>
            <a:custGeom>
              <a:avLst/>
              <a:gdLst>
                <a:gd name="connsiteX0" fmla="*/ 172547 w 384636"/>
                <a:gd name="connsiteY0" fmla="*/ 228265 h 233657"/>
                <a:gd name="connsiteX1" fmla="*/ 10784 w 384636"/>
                <a:gd name="connsiteY1" fmla="*/ 134802 h 233657"/>
                <a:gd name="connsiteX2" fmla="*/ 10784 w 384636"/>
                <a:gd name="connsiteY2" fmla="*/ 98855 h 233657"/>
                <a:gd name="connsiteX3" fmla="*/ 172547 w 384636"/>
                <a:gd name="connsiteY3" fmla="*/ 5392 h 233657"/>
                <a:gd name="connsiteX4" fmla="*/ 212089 w 384636"/>
                <a:gd name="connsiteY4" fmla="*/ 5392 h 233657"/>
                <a:gd name="connsiteX5" fmla="*/ 373852 w 384636"/>
                <a:gd name="connsiteY5" fmla="*/ 98855 h 233657"/>
                <a:gd name="connsiteX6" fmla="*/ 373852 w 384636"/>
                <a:gd name="connsiteY6" fmla="*/ 134802 h 233657"/>
                <a:gd name="connsiteX7" fmla="*/ 212089 w 384636"/>
                <a:gd name="connsiteY7" fmla="*/ 228265 h 233657"/>
                <a:gd name="connsiteX8" fmla="*/ 172547 w 384636"/>
                <a:gd name="connsiteY8" fmla="*/ 228265 h 23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36" h="233657">
                  <a:moveTo>
                    <a:pt x="172547" y="228265"/>
                  </a:moveTo>
                  <a:lnTo>
                    <a:pt x="10784" y="134802"/>
                  </a:lnTo>
                  <a:cubicBezTo>
                    <a:pt x="-3595" y="127613"/>
                    <a:pt x="-3595" y="107842"/>
                    <a:pt x="10784" y="98855"/>
                  </a:cubicBezTo>
                  <a:lnTo>
                    <a:pt x="172547" y="5392"/>
                  </a:lnTo>
                  <a:cubicBezTo>
                    <a:pt x="185129" y="-1797"/>
                    <a:pt x="201305" y="-1797"/>
                    <a:pt x="212089" y="5392"/>
                  </a:cubicBezTo>
                  <a:lnTo>
                    <a:pt x="373852" y="98855"/>
                  </a:lnTo>
                  <a:cubicBezTo>
                    <a:pt x="388231" y="106045"/>
                    <a:pt x="388231" y="125816"/>
                    <a:pt x="373852" y="134802"/>
                  </a:cubicBezTo>
                  <a:lnTo>
                    <a:pt x="212089" y="228265"/>
                  </a:lnTo>
                  <a:cubicBezTo>
                    <a:pt x="199508" y="235455"/>
                    <a:pt x="185129" y="235455"/>
                    <a:pt x="172547" y="228265"/>
                  </a:cubicBezTo>
                  <a:close/>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54" name="任意多边形: 形状 53"/>
            <p:cNvSpPr/>
            <p:nvPr/>
          </p:nvSpPr>
          <p:spPr>
            <a:xfrm>
              <a:off x="8141757" y="1243404"/>
              <a:ext cx="223364" cy="124916"/>
            </a:xfrm>
            <a:custGeom>
              <a:avLst/>
              <a:gdLst>
                <a:gd name="connsiteX0" fmla="*/ 219524 w 223364"/>
                <a:gd name="connsiteY0" fmla="*/ 0 h 124916"/>
                <a:gd name="connsiteX1" fmla="*/ 223119 w 223364"/>
                <a:gd name="connsiteY1" fmla="*/ 30555 h 124916"/>
                <a:gd name="connsiteX2" fmla="*/ 245 w 223364"/>
                <a:gd name="connsiteY2" fmla="*/ 30555 h 124916"/>
                <a:gd name="connsiteX3" fmla="*/ 3840 w 223364"/>
                <a:gd name="connsiteY3" fmla="*/ 0 h 124916"/>
              </a:gdLst>
              <a:ahLst/>
              <a:cxnLst>
                <a:cxn ang="0">
                  <a:pos x="connsiteX0" y="connsiteY0"/>
                </a:cxn>
                <a:cxn ang="0">
                  <a:pos x="connsiteX1" y="connsiteY1"/>
                </a:cxn>
                <a:cxn ang="0">
                  <a:pos x="connsiteX2" y="connsiteY2"/>
                </a:cxn>
                <a:cxn ang="0">
                  <a:pos x="connsiteX3" y="connsiteY3"/>
                </a:cxn>
              </a:cxnLst>
              <a:rect l="l" t="t" r="r" b="b"/>
              <a:pathLst>
                <a:path w="223364" h="124916">
                  <a:moveTo>
                    <a:pt x="219524" y="0"/>
                  </a:moveTo>
                  <a:lnTo>
                    <a:pt x="223119" y="30555"/>
                  </a:lnTo>
                  <a:cubicBezTo>
                    <a:pt x="232106" y="156371"/>
                    <a:pt x="-8741" y="156371"/>
                    <a:pt x="245" y="30555"/>
                  </a:cubicBezTo>
                  <a:lnTo>
                    <a:pt x="3840" y="0"/>
                  </a:ln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55" name="任意多边形: 形状 54"/>
            <p:cNvSpPr/>
            <p:nvPr/>
          </p:nvSpPr>
          <p:spPr>
            <a:xfrm>
              <a:off x="8425986" y="1166117"/>
              <a:ext cx="17973" cy="113233"/>
            </a:xfrm>
            <a:custGeom>
              <a:avLst/>
              <a:gdLst>
                <a:gd name="connsiteX0" fmla="*/ 0 w 17973"/>
                <a:gd name="connsiteY0" fmla="*/ 0 h 113233"/>
                <a:gd name="connsiteX1" fmla="*/ 0 w 17973"/>
                <a:gd name="connsiteY1" fmla="*/ 113234 h 113233"/>
              </a:gdLst>
              <a:ahLst/>
              <a:cxnLst>
                <a:cxn ang="0">
                  <a:pos x="connsiteX0" y="connsiteY0"/>
                </a:cxn>
                <a:cxn ang="0">
                  <a:pos x="connsiteX1" y="connsiteY1"/>
                </a:cxn>
              </a:cxnLst>
              <a:rect l="l" t="t" r="r" b="b"/>
              <a:pathLst>
                <a:path w="17973" h="113233">
                  <a:moveTo>
                    <a:pt x="0" y="0"/>
                  </a:moveTo>
                  <a:lnTo>
                    <a:pt x="0" y="113234"/>
                  </a:lnTo>
                </a:path>
              </a:pathLst>
            </a:custGeom>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56" name="任意多边形: 形状 55"/>
            <p:cNvSpPr/>
            <p:nvPr/>
          </p:nvSpPr>
          <p:spPr>
            <a:xfrm>
              <a:off x="8406215" y="1279351"/>
              <a:ext cx="39542" cy="82678"/>
            </a:xfrm>
            <a:custGeom>
              <a:avLst/>
              <a:gdLst>
                <a:gd name="connsiteX0" fmla="*/ 39542 w 39542"/>
                <a:gd name="connsiteY0" fmla="*/ 41339 h 82678"/>
                <a:gd name="connsiteX1" fmla="*/ 19771 w 39542"/>
                <a:gd name="connsiteY1" fmla="*/ 82679 h 82678"/>
                <a:gd name="connsiteX2" fmla="*/ 0 w 39542"/>
                <a:gd name="connsiteY2" fmla="*/ 41339 h 82678"/>
                <a:gd name="connsiteX3" fmla="*/ 19771 w 39542"/>
                <a:gd name="connsiteY3" fmla="*/ 0 h 82678"/>
                <a:gd name="connsiteX4" fmla="*/ 39542 w 39542"/>
                <a:gd name="connsiteY4" fmla="*/ 41339 h 8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42" h="82678">
                  <a:moveTo>
                    <a:pt x="39542" y="41339"/>
                  </a:moveTo>
                  <a:cubicBezTo>
                    <a:pt x="39542" y="64170"/>
                    <a:pt x="30690" y="82679"/>
                    <a:pt x="19771" y="82679"/>
                  </a:cubicBezTo>
                  <a:cubicBezTo>
                    <a:pt x="8852" y="82679"/>
                    <a:pt x="0" y="64170"/>
                    <a:pt x="0" y="41339"/>
                  </a:cubicBezTo>
                  <a:cubicBezTo>
                    <a:pt x="0" y="18508"/>
                    <a:pt x="8852" y="0"/>
                    <a:pt x="19771" y="0"/>
                  </a:cubicBezTo>
                  <a:cubicBezTo>
                    <a:pt x="30690" y="0"/>
                    <a:pt x="39542" y="18508"/>
                    <a:pt x="39542" y="41339"/>
                  </a:cubicBezTo>
                  <a:close/>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57" name="任意多边形: 形状 56"/>
            <p:cNvSpPr/>
            <p:nvPr/>
          </p:nvSpPr>
          <p:spPr>
            <a:xfrm>
              <a:off x="8224681" y="1126575"/>
              <a:ext cx="57515" cy="12581"/>
            </a:xfrm>
            <a:custGeom>
              <a:avLst/>
              <a:gdLst>
                <a:gd name="connsiteX0" fmla="*/ 0 w 57515"/>
                <a:gd name="connsiteY0" fmla="*/ 12581 h 12581"/>
                <a:gd name="connsiteX1" fmla="*/ 28758 w 57515"/>
                <a:gd name="connsiteY1" fmla="*/ 0 h 12581"/>
                <a:gd name="connsiteX2" fmla="*/ 57516 w 57515"/>
                <a:gd name="connsiteY2" fmla="*/ 12581 h 12581"/>
              </a:gdLst>
              <a:ahLst/>
              <a:cxnLst>
                <a:cxn ang="0">
                  <a:pos x="connsiteX0" y="connsiteY0"/>
                </a:cxn>
                <a:cxn ang="0">
                  <a:pos x="connsiteX1" y="connsiteY1"/>
                </a:cxn>
                <a:cxn ang="0">
                  <a:pos x="connsiteX2" y="connsiteY2"/>
                </a:cxn>
              </a:cxnLst>
              <a:rect l="l" t="t" r="r" b="b"/>
              <a:pathLst>
                <a:path w="57515" h="12581">
                  <a:moveTo>
                    <a:pt x="0" y="12581"/>
                  </a:moveTo>
                  <a:cubicBezTo>
                    <a:pt x="0" y="5392"/>
                    <a:pt x="12581" y="0"/>
                    <a:pt x="28758" y="0"/>
                  </a:cubicBezTo>
                  <a:cubicBezTo>
                    <a:pt x="44934" y="0"/>
                    <a:pt x="57516" y="5392"/>
                    <a:pt x="57516" y="12581"/>
                  </a:cubicBez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grpSp>
      <p:grpSp>
        <p:nvGrpSpPr>
          <p:cNvPr id="58" name="图形 10"/>
          <p:cNvGrpSpPr>
            <a:grpSpLocks noChangeAspect="1"/>
          </p:cNvGrpSpPr>
          <p:nvPr>
            <p:custDataLst>
              <p:tags r:id="rId20"/>
            </p:custDataLst>
          </p:nvPr>
        </p:nvGrpSpPr>
        <p:grpSpPr>
          <a:xfrm>
            <a:off x="9613016" y="3941335"/>
            <a:ext cx="290757" cy="414000"/>
            <a:chOff x="7192994" y="2776271"/>
            <a:chExt cx="296843" cy="422665"/>
          </a:xfrm>
          <a:noFill/>
        </p:grpSpPr>
        <p:sp>
          <p:nvSpPr>
            <p:cNvPr id="59" name="任意多边形: 形状 58"/>
            <p:cNvSpPr/>
            <p:nvPr>
              <p:custDataLst>
                <p:tags r:id="rId21"/>
              </p:custDataLst>
            </p:nvPr>
          </p:nvSpPr>
          <p:spPr>
            <a:xfrm>
              <a:off x="7403286" y="2914953"/>
              <a:ext cx="61807" cy="192318"/>
            </a:xfrm>
            <a:custGeom>
              <a:avLst/>
              <a:gdLst>
                <a:gd name="connsiteX0" fmla="*/ 0 w 61807"/>
                <a:gd name="connsiteY0" fmla="*/ 0 h 192318"/>
                <a:gd name="connsiteX1" fmla="*/ 19771 w 61807"/>
                <a:gd name="connsiteY1" fmla="*/ 192318 h 192318"/>
              </a:gdLst>
              <a:ahLst/>
              <a:cxnLst>
                <a:cxn ang="0">
                  <a:pos x="connsiteX0" y="connsiteY0"/>
                </a:cxn>
                <a:cxn ang="0">
                  <a:pos x="connsiteX1" y="connsiteY1"/>
                </a:cxn>
              </a:cxnLst>
              <a:rect l="l" t="t" r="r" b="b"/>
              <a:pathLst>
                <a:path w="61807" h="192318">
                  <a:moveTo>
                    <a:pt x="0" y="0"/>
                  </a:moveTo>
                  <a:cubicBezTo>
                    <a:pt x="32353" y="17974"/>
                    <a:pt x="109639" y="77287"/>
                    <a:pt x="19771" y="192318"/>
                  </a:cubicBezTo>
                </a:path>
              </a:pathLst>
            </a:custGeom>
            <a:noFill/>
            <a:ln w="25400" cap="rnd">
              <a:solidFill>
                <a:schemeClr val="accent2"/>
              </a:solidFill>
              <a:prstDash val="solid"/>
              <a:miter/>
            </a:ln>
          </p:spPr>
          <p:txBody>
            <a:bodyPr rtlCol="0" anchor="ctr"/>
            <a:lstStyle/>
            <a:p>
              <a:endParaRPr lang="zh-CN" altLang="en-US" dirty="0">
                <a:ea typeface="微软雅黑" panose="020B0503020204020204" pitchFamily="34" charset="-122"/>
              </a:endParaRPr>
            </a:p>
          </p:txBody>
        </p:sp>
        <p:sp>
          <p:nvSpPr>
            <p:cNvPr id="60" name="任意多边形: 形状 59"/>
            <p:cNvSpPr/>
            <p:nvPr>
              <p:custDataLst>
                <p:tags r:id="rId22"/>
              </p:custDataLst>
            </p:nvPr>
          </p:nvSpPr>
          <p:spPr>
            <a:xfrm>
              <a:off x="7283761" y="3143218"/>
              <a:ext cx="206076" cy="55718"/>
            </a:xfrm>
            <a:custGeom>
              <a:avLst/>
              <a:gdLst>
                <a:gd name="connsiteX0" fmla="*/ 65604 w 206076"/>
                <a:gd name="connsiteY0" fmla="*/ 0 h 55718"/>
                <a:gd name="connsiteX1" fmla="*/ 2696 w 206076"/>
                <a:gd name="connsiteY1" fmla="*/ 39542 h 55718"/>
                <a:gd name="connsiteX2" fmla="*/ 2696 w 206076"/>
                <a:gd name="connsiteY2" fmla="*/ 50326 h 55718"/>
                <a:gd name="connsiteX3" fmla="*/ 15278 w 206076"/>
                <a:gd name="connsiteY3" fmla="*/ 55718 h 55718"/>
                <a:gd name="connsiteX4" fmla="*/ 191419 w 206076"/>
                <a:gd name="connsiteY4" fmla="*/ 55718 h 55718"/>
                <a:gd name="connsiteX5" fmla="*/ 204001 w 206076"/>
                <a:gd name="connsiteY5" fmla="*/ 50326 h 55718"/>
                <a:gd name="connsiteX6" fmla="*/ 204001 w 206076"/>
                <a:gd name="connsiteY6" fmla="*/ 39542 h 55718"/>
                <a:gd name="connsiteX7" fmla="*/ 141093 w 206076"/>
                <a:gd name="connsiteY7" fmla="*/ 0 h 5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074" h="55718">
                  <a:moveTo>
                    <a:pt x="65604" y="0"/>
                  </a:moveTo>
                  <a:cubicBezTo>
                    <a:pt x="40440" y="7189"/>
                    <a:pt x="17075" y="21568"/>
                    <a:pt x="2696" y="39542"/>
                  </a:cubicBezTo>
                  <a:cubicBezTo>
                    <a:pt x="-899" y="43137"/>
                    <a:pt x="-899" y="46731"/>
                    <a:pt x="2696" y="50326"/>
                  </a:cubicBezTo>
                  <a:cubicBezTo>
                    <a:pt x="4493" y="53921"/>
                    <a:pt x="9885" y="55718"/>
                    <a:pt x="15278" y="55718"/>
                  </a:cubicBezTo>
                  <a:lnTo>
                    <a:pt x="191419" y="55718"/>
                  </a:lnTo>
                  <a:cubicBezTo>
                    <a:pt x="196811" y="55718"/>
                    <a:pt x="200406" y="53921"/>
                    <a:pt x="204001" y="50326"/>
                  </a:cubicBezTo>
                  <a:cubicBezTo>
                    <a:pt x="207595" y="46731"/>
                    <a:pt x="205798" y="43137"/>
                    <a:pt x="204001" y="39542"/>
                  </a:cubicBezTo>
                  <a:cubicBezTo>
                    <a:pt x="189622" y="21568"/>
                    <a:pt x="168053" y="7189"/>
                    <a:pt x="141093" y="0"/>
                  </a:cubicBezTo>
                </a:path>
              </a:pathLst>
            </a:custGeom>
            <a:noFill/>
            <a:ln w="25400" cap="rnd">
              <a:solidFill>
                <a:schemeClr val="accent2"/>
              </a:solidFill>
              <a:prstDash val="solid"/>
              <a:miter/>
            </a:ln>
          </p:spPr>
          <p:txBody>
            <a:bodyPr rtlCol="0" anchor="ctr"/>
            <a:lstStyle/>
            <a:p>
              <a:endParaRPr lang="zh-CN" altLang="en-US" dirty="0">
                <a:ea typeface="微软雅黑" panose="020B0503020204020204" pitchFamily="34" charset="-122"/>
              </a:endParaRPr>
            </a:p>
          </p:txBody>
        </p:sp>
        <p:sp>
          <p:nvSpPr>
            <p:cNvPr id="61" name="任意多边形: 形状 60"/>
            <p:cNvSpPr/>
            <p:nvPr>
              <p:custDataLst>
                <p:tags r:id="rId23"/>
              </p:custDataLst>
            </p:nvPr>
          </p:nvSpPr>
          <p:spPr>
            <a:xfrm>
              <a:off x="7232536" y="2776271"/>
              <a:ext cx="172831" cy="286065"/>
            </a:xfrm>
            <a:custGeom>
              <a:avLst/>
              <a:gdLst>
                <a:gd name="connsiteX0" fmla="*/ 102450 w 172831"/>
                <a:gd name="connsiteY0" fmla="*/ 215968 h 286065"/>
                <a:gd name="connsiteX1" fmla="*/ 170750 w 172831"/>
                <a:gd name="connsiteY1" fmla="*/ 50611 h 286065"/>
                <a:gd name="connsiteX2" fmla="*/ 158168 w 172831"/>
                <a:gd name="connsiteY2" fmla="*/ 20056 h 286065"/>
                <a:gd name="connsiteX3" fmla="*/ 113234 w 172831"/>
                <a:gd name="connsiteY3" fmla="*/ 2082 h 286065"/>
                <a:gd name="connsiteX4" fmla="*/ 82679 w 172831"/>
                <a:gd name="connsiteY4" fmla="*/ 14664 h 286065"/>
                <a:gd name="connsiteX5" fmla="*/ 0 w 172831"/>
                <a:gd name="connsiteY5" fmla="*/ 214171 h 286065"/>
                <a:gd name="connsiteX6" fmla="*/ 3595 w 172831"/>
                <a:gd name="connsiteY6" fmla="*/ 268092 h 286065"/>
                <a:gd name="connsiteX7" fmla="*/ 48529 w 172831"/>
                <a:gd name="connsiteY7" fmla="*/ 286066 h 286065"/>
                <a:gd name="connsiteX8" fmla="*/ 88071 w 172831"/>
                <a:gd name="connsiteY8" fmla="*/ 251916 h 286065"/>
                <a:gd name="connsiteX9" fmla="*/ 35947 w 172831"/>
                <a:gd name="connsiteY9" fmla="*/ 230347 h 28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31" h="286065">
                  <a:moveTo>
                    <a:pt x="102450" y="215968"/>
                  </a:moveTo>
                  <a:lnTo>
                    <a:pt x="170750" y="50611"/>
                  </a:lnTo>
                  <a:cubicBezTo>
                    <a:pt x="176142" y="38029"/>
                    <a:pt x="170750" y="23650"/>
                    <a:pt x="158168" y="20056"/>
                  </a:cubicBezTo>
                  <a:lnTo>
                    <a:pt x="113234" y="2082"/>
                  </a:lnTo>
                  <a:cubicBezTo>
                    <a:pt x="100652" y="-3310"/>
                    <a:pt x="86274" y="2082"/>
                    <a:pt x="82679" y="14664"/>
                  </a:cubicBezTo>
                  <a:lnTo>
                    <a:pt x="0" y="214171"/>
                  </a:lnTo>
                  <a:lnTo>
                    <a:pt x="3595" y="268092"/>
                  </a:lnTo>
                  <a:lnTo>
                    <a:pt x="48529" y="286066"/>
                  </a:lnTo>
                  <a:lnTo>
                    <a:pt x="88071" y="251916"/>
                  </a:lnTo>
                  <a:lnTo>
                    <a:pt x="35947" y="230347"/>
                  </a:ln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62" name="任意多边形: 形状 61"/>
            <p:cNvSpPr/>
            <p:nvPr>
              <p:custDataLst>
                <p:tags r:id="rId24"/>
              </p:custDataLst>
            </p:nvPr>
          </p:nvSpPr>
          <p:spPr>
            <a:xfrm>
              <a:off x="7192994" y="3080310"/>
              <a:ext cx="106044" cy="44934"/>
            </a:xfrm>
            <a:custGeom>
              <a:avLst/>
              <a:gdLst>
                <a:gd name="connsiteX0" fmla="*/ 0 w 106044"/>
                <a:gd name="connsiteY0" fmla="*/ 0 h 44934"/>
                <a:gd name="connsiteX1" fmla="*/ 106045 w 106044"/>
                <a:gd name="connsiteY1" fmla="*/ 44934 h 44934"/>
              </a:gdLst>
              <a:ahLst/>
              <a:cxnLst>
                <a:cxn ang="0">
                  <a:pos x="connsiteX0" y="connsiteY0"/>
                </a:cxn>
                <a:cxn ang="0">
                  <a:pos x="connsiteX1" y="connsiteY1"/>
                </a:cxn>
              </a:cxnLst>
              <a:rect l="l" t="t" r="r" b="b"/>
              <a:pathLst>
                <a:path w="106044" h="44934">
                  <a:moveTo>
                    <a:pt x="0" y="0"/>
                  </a:moveTo>
                  <a:lnTo>
                    <a:pt x="106045" y="44934"/>
                  </a:lnTo>
                </a:path>
              </a:pathLst>
            </a:custGeom>
            <a:ln w="25400" cap="rnd">
              <a:solidFill>
                <a:schemeClr val="accent2"/>
              </a:solidFill>
              <a:prstDash val="solid"/>
              <a:miter/>
            </a:ln>
          </p:spPr>
          <p:txBody>
            <a:bodyPr rtlCol="0" anchor="ctr"/>
            <a:lstStyle/>
            <a:p>
              <a:endParaRPr lang="zh-CN" altLang="en-US" dirty="0">
                <a:ea typeface="微软雅黑" panose="020B0503020204020204" pitchFamily="34" charset="-122"/>
              </a:endParaRPr>
            </a:p>
          </p:txBody>
        </p:sp>
        <p:sp>
          <p:nvSpPr>
            <p:cNvPr id="63" name="任意多边形: 形状 62"/>
            <p:cNvSpPr/>
            <p:nvPr>
              <p:custDataLst>
                <p:tags r:id="rId25"/>
              </p:custDataLst>
            </p:nvPr>
          </p:nvSpPr>
          <p:spPr>
            <a:xfrm>
              <a:off x="7345770" y="3085702"/>
              <a:ext cx="82678" cy="82678"/>
            </a:xfrm>
            <a:custGeom>
              <a:avLst/>
              <a:gdLst>
                <a:gd name="connsiteX0" fmla="*/ 82679 w 82678"/>
                <a:gd name="connsiteY0" fmla="*/ 41339 h 82678"/>
                <a:gd name="connsiteX1" fmla="*/ 41339 w 82678"/>
                <a:gd name="connsiteY1" fmla="*/ 82679 h 82678"/>
                <a:gd name="connsiteX2" fmla="*/ 0 w 82678"/>
                <a:gd name="connsiteY2" fmla="*/ 41339 h 82678"/>
                <a:gd name="connsiteX3" fmla="*/ 41339 w 82678"/>
                <a:gd name="connsiteY3" fmla="*/ 0 h 82678"/>
                <a:gd name="connsiteX4" fmla="*/ 82679 w 82678"/>
                <a:gd name="connsiteY4" fmla="*/ 41339 h 8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78" h="82678">
                  <a:moveTo>
                    <a:pt x="82679" y="41339"/>
                  </a:moveTo>
                  <a:cubicBezTo>
                    <a:pt x="82679" y="64170"/>
                    <a:pt x="64171" y="82679"/>
                    <a:pt x="41339" y="82679"/>
                  </a:cubicBezTo>
                  <a:cubicBezTo>
                    <a:pt x="18508" y="82679"/>
                    <a:pt x="0" y="64171"/>
                    <a:pt x="0" y="41339"/>
                  </a:cubicBezTo>
                  <a:cubicBezTo>
                    <a:pt x="0" y="18508"/>
                    <a:pt x="18508" y="0"/>
                    <a:pt x="41339" y="0"/>
                  </a:cubicBezTo>
                  <a:cubicBezTo>
                    <a:pt x="64170" y="0"/>
                    <a:pt x="82679" y="18508"/>
                    <a:pt x="82679" y="41339"/>
                  </a:cubicBezTo>
                  <a:close/>
                </a:path>
              </a:pathLst>
            </a:custGeom>
            <a:noFill/>
            <a:ln w="25400" cap="rnd">
              <a:solidFill>
                <a:schemeClr val="accent2"/>
              </a:solidFill>
              <a:prstDash val="solid"/>
              <a:miter/>
            </a:ln>
          </p:spPr>
          <p:txBody>
            <a:bodyPr rtlCol="0" anchor="ctr"/>
            <a:lstStyle/>
            <a:p>
              <a:endParaRPr lang="zh-CN" altLang="en-US" dirty="0">
                <a:ea typeface="微软雅黑" panose="020B0503020204020204" pitchFamily="34" charset="-122"/>
              </a:endParaRPr>
            </a:p>
          </p:txBody>
        </p:sp>
      </p:grpSp>
      <p:sp>
        <p:nvSpPr>
          <p:cNvPr id="5" name="文本框 4"/>
          <p:cNvSpPr txBox="1"/>
          <p:nvPr>
            <p:custDataLst>
              <p:tags r:id="rId26"/>
            </p:custDataLst>
          </p:nvPr>
        </p:nvSpPr>
        <p:spPr>
          <a:xfrm>
            <a:off x="1148715" y="1003300"/>
            <a:ext cx="5375275" cy="460375"/>
          </a:xfrm>
          <a:prstGeom prst="rect">
            <a:avLst/>
          </a:prstGeom>
          <a:noFill/>
        </p:spPr>
        <p:txBody>
          <a:bodyPr wrap="square" rtlCol="0">
            <a:spAutoFit/>
          </a:bodyPr>
          <a:p>
            <a:pPr algn="just"/>
            <a:r>
              <a:rPr lang="en-US" altLang="zh-CN"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R/S</a:t>
            </a:r>
            <a:r>
              <a:rPr lang="zh-CN" altLang="en-US" sz="2400" b="1" dirty="0">
                <a:solidFill>
                  <a:schemeClr val="tx1">
                    <a:lumMod val="85000"/>
                    <a:lumOff val="15000"/>
                  </a:schemeClr>
                </a:solidFill>
                <a:latin typeface="思源宋体 CN Heavy" pitchFamily="18" charset="-122"/>
                <a:ea typeface="思源宋体 CN Heavy" pitchFamily="18" charset="-122"/>
              </a:rPr>
              <a:t>？</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par>
                                <p:cTn id="37" presetID="53" presetClass="entr" presetSubtype="16"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p:cTn id="39" dur="500" fill="hold"/>
                                        <p:tgtEl>
                                          <p:spTgt spid="52"/>
                                        </p:tgtEl>
                                        <p:attrNameLst>
                                          <p:attrName>ppt_w</p:attrName>
                                        </p:attrNameLst>
                                      </p:cBhvr>
                                      <p:tavLst>
                                        <p:tav tm="0">
                                          <p:val>
                                            <p:fltVal val="0"/>
                                          </p:val>
                                        </p:tav>
                                        <p:tav tm="100000">
                                          <p:val>
                                            <p:strVal val="#ppt_w"/>
                                          </p:val>
                                        </p:tav>
                                      </p:tavLst>
                                    </p:anim>
                                    <p:anim calcmode="lin" valueType="num">
                                      <p:cBhvr>
                                        <p:cTn id="40" dur="500" fill="hold"/>
                                        <p:tgtEl>
                                          <p:spTgt spid="52"/>
                                        </p:tgtEl>
                                        <p:attrNameLst>
                                          <p:attrName>ppt_h</p:attrName>
                                        </p:attrNameLst>
                                      </p:cBhvr>
                                      <p:tavLst>
                                        <p:tav tm="0">
                                          <p:val>
                                            <p:fltVal val="0"/>
                                          </p:val>
                                        </p:tav>
                                        <p:tav tm="100000">
                                          <p:val>
                                            <p:strVal val="#ppt_h"/>
                                          </p:val>
                                        </p:tav>
                                      </p:tavLst>
                                    </p:anim>
                                    <p:animEffect transition="in" filter="fade">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anim calcmode="lin" valueType="num">
                                      <p:cBhvr>
                                        <p:cTn id="47" dur="1000" fill="hold"/>
                                        <p:tgtEl>
                                          <p:spTgt spid="28"/>
                                        </p:tgtEl>
                                        <p:attrNameLst>
                                          <p:attrName>ppt_x</p:attrName>
                                        </p:attrNameLst>
                                      </p:cBhvr>
                                      <p:tavLst>
                                        <p:tav tm="0">
                                          <p:val>
                                            <p:strVal val="#ppt_x"/>
                                          </p:val>
                                        </p:tav>
                                        <p:tav tm="100000">
                                          <p:val>
                                            <p:strVal val="#ppt_x"/>
                                          </p:val>
                                        </p:tav>
                                      </p:tavLst>
                                    </p:anim>
                                    <p:anim calcmode="lin" valueType="num">
                                      <p:cBhvr>
                                        <p:cTn id="4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p:cTn id="53" dur="500" fill="hold"/>
                                        <p:tgtEl>
                                          <p:spTgt spid="47"/>
                                        </p:tgtEl>
                                        <p:attrNameLst>
                                          <p:attrName>ppt_w</p:attrName>
                                        </p:attrNameLst>
                                      </p:cBhvr>
                                      <p:tavLst>
                                        <p:tav tm="0">
                                          <p:val>
                                            <p:fltVal val="0"/>
                                          </p:val>
                                        </p:tav>
                                        <p:tav tm="100000">
                                          <p:val>
                                            <p:strVal val="#ppt_w"/>
                                          </p:val>
                                        </p:tav>
                                      </p:tavLst>
                                    </p:anim>
                                    <p:anim calcmode="lin" valueType="num">
                                      <p:cBhvr>
                                        <p:cTn id="54" dur="500" fill="hold"/>
                                        <p:tgtEl>
                                          <p:spTgt spid="47"/>
                                        </p:tgtEl>
                                        <p:attrNameLst>
                                          <p:attrName>ppt_h</p:attrName>
                                        </p:attrNameLst>
                                      </p:cBhvr>
                                      <p:tavLst>
                                        <p:tav tm="0">
                                          <p:val>
                                            <p:fltVal val="0"/>
                                          </p:val>
                                        </p:tav>
                                        <p:tav tm="100000">
                                          <p:val>
                                            <p:strVal val="#ppt_h"/>
                                          </p:val>
                                        </p:tav>
                                      </p:tavLst>
                                    </p:anim>
                                    <p:animEffect transition="in" filter="fade">
                                      <p:cBhvr>
                                        <p:cTn id="55" dur="500"/>
                                        <p:tgtEl>
                                          <p:spTgt spid="47"/>
                                        </p:tgtEl>
                                      </p:cBhvr>
                                    </p:animEffect>
                                  </p:childTnLst>
                                </p:cTn>
                              </p:par>
                              <p:par>
                                <p:cTn id="56" presetID="53" presetClass="entr" presetSubtype="16" fill="hold" nodeType="with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p:cTn id="58" dur="500" fill="hold"/>
                                        <p:tgtEl>
                                          <p:spTgt spid="58"/>
                                        </p:tgtEl>
                                        <p:attrNameLst>
                                          <p:attrName>ppt_w</p:attrName>
                                        </p:attrNameLst>
                                      </p:cBhvr>
                                      <p:tavLst>
                                        <p:tav tm="0">
                                          <p:val>
                                            <p:fltVal val="0"/>
                                          </p:val>
                                        </p:tav>
                                        <p:tav tm="100000">
                                          <p:val>
                                            <p:strVal val="#ppt_w"/>
                                          </p:val>
                                        </p:tav>
                                      </p:tavLst>
                                    </p:anim>
                                    <p:anim calcmode="lin" valueType="num">
                                      <p:cBhvr>
                                        <p:cTn id="59" dur="500" fill="hold"/>
                                        <p:tgtEl>
                                          <p:spTgt spid="58"/>
                                        </p:tgtEl>
                                        <p:attrNameLst>
                                          <p:attrName>ppt_h</p:attrName>
                                        </p:attrNameLst>
                                      </p:cBhvr>
                                      <p:tavLst>
                                        <p:tav tm="0">
                                          <p:val>
                                            <p:fltVal val="0"/>
                                          </p:val>
                                        </p:tav>
                                        <p:tav tm="100000">
                                          <p:val>
                                            <p:strVal val="#ppt_h"/>
                                          </p:val>
                                        </p:tav>
                                      </p:tavLst>
                                    </p:anim>
                                    <p:animEffect transition="in" filter="fade">
                                      <p:cBhvr>
                                        <p:cTn id="6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300" y="469065"/>
            <a:ext cx="318092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简述</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sp>
        <p:nvSpPr>
          <p:cNvPr id="31" name="TextBox 26"/>
          <p:cNvSpPr txBox="1"/>
          <p:nvPr>
            <p:custDataLst>
              <p:tags r:id="rId3"/>
            </p:custDataLst>
          </p:nvPr>
        </p:nvSpPr>
        <p:spPr>
          <a:xfrm>
            <a:off x="1087120" y="4023995"/>
            <a:ext cx="6410325" cy="1275080"/>
          </a:xfrm>
          <a:prstGeom prst="rect">
            <a:avLst/>
          </a:prstGeom>
          <a:noFill/>
        </p:spPr>
        <p:txBody>
          <a:bodyPr wrap="square" lIns="75493" tIns="37747" rIns="75493" bIns="37747" rtlCol="0">
            <a:spAutoFit/>
          </a:bodyPr>
          <a:lstStyle/>
          <a:p>
            <a:pPr algn="just">
              <a:lnSpc>
                <a:spcPct val="130000"/>
              </a:lnSpc>
            </a:pP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构型异构：需断裂化学键才能相互转化，通常无法通过单键旋转实现</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构象异构：通过单键旋转即可相互转化，无需断键</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grpSp>
        <p:nvGrpSpPr>
          <p:cNvPr id="34" name="组合 33"/>
          <p:cNvGrpSpPr/>
          <p:nvPr/>
        </p:nvGrpSpPr>
        <p:grpSpPr>
          <a:xfrm>
            <a:off x="6925945" y="2169160"/>
            <a:ext cx="5266055" cy="4244340"/>
            <a:chOff x="5791200" y="1409700"/>
            <a:chExt cx="6400800" cy="5003800"/>
          </a:xfrm>
        </p:grpSpPr>
        <p:pic>
          <p:nvPicPr>
            <p:cNvPr id="23" name="图片 22" descr="形状&#10;&#10;低可信度描述已自动生成"/>
            <p:cNvPicPr>
              <a:picLocks noChangeAspect="1"/>
            </p:cNvPicPr>
            <p:nvPr/>
          </p:nvPicPr>
          <p:blipFill>
            <a:blip r:embed="rId4">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5">
              <a:biLevel thresh="25000"/>
              <a:extLst>
                <a:ext uri="{BEBA8EAE-BF5A-486C-A8C5-ECC9F3942E4B}">
                  <a14:imgProps xmlns:a14="http://schemas.microsoft.com/office/drawing/2010/main">
                    <a14:imgLayer r:embed="rId6">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7"/>
            </p:custDataLst>
          </p:nvPr>
        </p:nvSpPr>
        <p:spPr>
          <a:xfrm>
            <a:off x="1148884" y="1003090"/>
            <a:ext cx="306006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3.</a:t>
            </a:r>
            <a:r>
              <a:rPr lang="zh-CN" altLang="en-US" sz="2400" b="1" dirty="0">
                <a:solidFill>
                  <a:schemeClr val="tx1">
                    <a:lumMod val="85000"/>
                    <a:lumOff val="15000"/>
                  </a:schemeClr>
                </a:solidFill>
                <a:latin typeface="思源宋体 CN Heavy" pitchFamily="18" charset="-122"/>
                <a:ea typeface="思源宋体 CN Heavy" pitchFamily="18" charset="-122"/>
              </a:rPr>
              <a:t>分为哪几种</a:t>
            </a:r>
            <a:r>
              <a:rPr lang="zh-CN" altLang="en-US" sz="2400" b="1" dirty="0">
                <a:solidFill>
                  <a:schemeClr val="tx1">
                    <a:lumMod val="85000"/>
                    <a:lumOff val="15000"/>
                  </a:schemeClr>
                </a:solidFill>
                <a:latin typeface="思源宋体 CN Heavy" pitchFamily="18" charset="-122"/>
                <a:ea typeface="思源宋体 CN Heavy" pitchFamily="18" charset="-122"/>
              </a:rPr>
              <a:t>类型？</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4" name="左大括号 3"/>
          <p:cNvSpPr/>
          <p:nvPr/>
        </p:nvSpPr>
        <p:spPr>
          <a:xfrm>
            <a:off x="1148715" y="2374265"/>
            <a:ext cx="408305" cy="1496060"/>
          </a:xfrm>
          <a:prstGeom prst="leftBrac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lnRef>
          <a:fillRef idx="0">
            <a:schemeClr val="accent1"/>
          </a:fillRef>
          <a:effectRef idx="1">
            <a:schemeClr val="accent1"/>
          </a:effectRef>
          <a:fontRef idx="minor">
            <a:schemeClr val="tx1"/>
          </a:fontRef>
        </p:style>
        <p:txBody>
          <a:bodyPr/>
          <a:p>
            <a:endParaRPr lang="zh-CN" altLang="en-US"/>
          </a:p>
        </p:txBody>
      </p:sp>
      <p:sp>
        <p:nvSpPr>
          <p:cNvPr id="7" name="TextBox 26"/>
          <p:cNvSpPr txBox="1"/>
          <p:nvPr>
            <p:custDataLst>
              <p:tags r:id="rId8"/>
            </p:custDataLst>
          </p:nvPr>
        </p:nvSpPr>
        <p:spPr>
          <a:xfrm>
            <a:off x="1557189" y="1683175"/>
            <a:ext cx="6410325" cy="1194435"/>
          </a:xfrm>
          <a:prstGeom prst="rect">
            <a:avLst/>
          </a:prstGeom>
          <a:noFill/>
        </p:spPr>
        <p:txBody>
          <a:bodyPr wrap="square" lIns="75493" tIns="37747" rIns="75493" bIns="37747" rtlCol="0">
            <a:spAutoFit/>
          </a:bodyPr>
          <a:p>
            <a:pPr algn="just">
              <a:lnSpc>
                <a:spcPct val="130000"/>
              </a:lnSpc>
            </a:pP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构型异构</a:t>
            </a: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8" name="TextBox 26"/>
          <p:cNvSpPr txBox="1"/>
          <p:nvPr>
            <p:custDataLst>
              <p:tags r:id="rId9"/>
            </p:custDataLst>
          </p:nvPr>
        </p:nvSpPr>
        <p:spPr>
          <a:xfrm>
            <a:off x="1491149" y="3306235"/>
            <a:ext cx="6410325" cy="634365"/>
          </a:xfrm>
          <a:prstGeom prst="rect">
            <a:avLst/>
          </a:prstGeom>
          <a:noFill/>
        </p:spPr>
        <p:txBody>
          <a:bodyPr wrap="square" lIns="75493" tIns="37747" rIns="75493" bIns="37747" rtlCol="0">
            <a:spAutoFit/>
          </a:bodyPr>
          <a:p>
            <a:pPr algn="just">
              <a:lnSpc>
                <a:spcPct val="130000"/>
              </a:lnSpc>
            </a:pPr>
            <a:r>
              <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构</a:t>
            </a:r>
            <a:r>
              <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象异构</a:t>
            </a: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9" name="左大括号 8"/>
          <p:cNvSpPr/>
          <p:nvPr/>
        </p:nvSpPr>
        <p:spPr>
          <a:xfrm>
            <a:off x="3215640" y="2061210"/>
            <a:ext cx="254635" cy="1114425"/>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a:p>
            <a:endParaRPr lang="zh-CN" altLang="en-US"/>
          </a:p>
        </p:txBody>
      </p:sp>
      <p:sp>
        <p:nvSpPr>
          <p:cNvPr id="10" name="TextBox 26"/>
          <p:cNvSpPr txBox="1"/>
          <p:nvPr>
            <p:custDataLst>
              <p:tags r:id="rId10"/>
            </p:custDataLst>
          </p:nvPr>
        </p:nvSpPr>
        <p:spPr>
          <a:xfrm>
            <a:off x="3567430" y="1412240"/>
            <a:ext cx="6410325" cy="704215"/>
          </a:xfrm>
          <a:prstGeom prst="rect">
            <a:avLst/>
          </a:prstGeom>
          <a:noFill/>
        </p:spPr>
        <p:txBody>
          <a:bodyPr wrap="square" lIns="75493" tIns="37747" rIns="75493" bIns="37747" rtlCol="0">
            <a:noAutofit/>
          </a:bodyPr>
          <a:p>
            <a:pPr algn="just">
              <a:lnSpc>
                <a:spcPct val="130000"/>
              </a:lnSpc>
            </a:pP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对映异构</a:t>
            </a: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1" name="TextBox 26"/>
          <p:cNvSpPr txBox="1"/>
          <p:nvPr>
            <p:custDataLst>
              <p:tags r:id="rId11"/>
            </p:custDataLst>
          </p:nvPr>
        </p:nvSpPr>
        <p:spPr>
          <a:xfrm>
            <a:off x="3470444" y="2111800"/>
            <a:ext cx="6410325" cy="1194435"/>
          </a:xfrm>
          <a:prstGeom prst="rect">
            <a:avLst/>
          </a:prstGeom>
          <a:noFill/>
        </p:spPr>
        <p:txBody>
          <a:bodyPr wrap="square" lIns="75493" tIns="37747" rIns="75493" bIns="37747" rtlCol="0">
            <a:spAutoFit/>
          </a:bodyPr>
          <a:p>
            <a:pPr algn="just">
              <a:lnSpc>
                <a:spcPct val="130000"/>
              </a:lnSpc>
            </a:pPr>
            <a:r>
              <a:rPr lang="en-US" altLang="zh-CN"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en-US" altLang="zh-CN"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非对映异构</a:t>
            </a: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3" name="左大括号 12"/>
          <p:cNvSpPr/>
          <p:nvPr/>
        </p:nvSpPr>
        <p:spPr>
          <a:xfrm>
            <a:off x="5591810" y="2321560"/>
            <a:ext cx="302260" cy="1497965"/>
          </a:xfrm>
          <a:prstGeom prst="leftBrace">
            <a:avLst>
              <a:gd name="adj1" fmla="val 8333"/>
              <a:gd name="adj2" fmla="val 50021"/>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a:p>
            <a:endParaRPr lang="zh-CN" altLang="en-US"/>
          </a:p>
        </p:txBody>
      </p:sp>
      <p:sp>
        <p:nvSpPr>
          <p:cNvPr id="14" name="TextBox 26"/>
          <p:cNvSpPr txBox="1"/>
          <p:nvPr>
            <p:custDataLst>
              <p:tags r:id="rId12"/>
            </p:custDataLst>
          </p:nvPr>
        </p:nvSpPr>
        <p:spPr>
          <a:xfrm>
            <a:off x="5781844" y="1683175"/>
            <a:ext cx="6410325" cy="1194435"/>
          </a:xfrm>
          <a:prstGeom prst="rect">
            <a:avLst/>
          </a:prstGeom>
          <a:noFill/>
        </p:spPr>
        <p:txBody>
          <a:bodyPr wrap="square" lIns="75493" tIns="37747" rIns="75493" bIns="37747" rtlCol="0">
            <a:spAutoFit/>
          </a:bodyPr>
          <a:p>
            <a:pPr algn="just">
              <a:lnSpc>
                <a:spcPct val="130000"/>
              </a:lnSpc>
            </a:pP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en-US" altLang="zh-CN"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顺反异构</a:t>
            </a: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5" name="TextBox 26"/>
          <p:cNvSpPr txBox="1"/>
          <p:nvPr>
            <p:custDataLst>
              <p:tags r:id="rId13"/>
            </p:custDataLst>
          </p:nvPr>
        </p:nvSpPr>
        <p:spPr>
          <a:xfrm>
            <a:off x="5781844" y="2675680"/>
            <a:ext cx="6410325" cy="1194435"/>
          </a:xfrm>
          <a:prstGeom prst="rect">
            <a:avLst/>
          </a:prstGeom>
          <a:noFill/>
        </p:spPr>
        <p:txBody>
          <a:bodyPr wrap="square" lIns="75493" tIns="37747" rIns="75493" bIns="37747" rtlCol="0">
            <a:spAutoFit/>
          </a:bodyPr>
          <a:p>
            <a:pPr algn="just">
              <a:lnSpc>
                <a:spcPct val="130000"/>
              </a:lnSpc>
            </a:pP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en-US" altLang="zh-CN"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差向异构</a:t>
            </a:r>
            <a:endParaRPr lang="zh-CN" altLang="en-US" sz="28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4" name="文本框 3"/>
          <p:cNvSpPr txBox="1"/>
          <p:nvPr>
            <p:custDataLst>
              <p:tags r:id="rId6"/>
            </p:custDataLst>
          </p:nvPr>
        </p:nvSpPr>
        <p:spPr>
          <a:xfrm>
            <a:off x="1273810" y="105664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R/S</a:t>
            </a:r>
            <a:r>
              <a:rPr lang="zh-CN" altLang="en-US" sz="2400" b="1" dirty="0">
                <a:solidFill>
                  <a:schemeClr val="tx1">
                    <a:lumMod val="85000"/>
                    <a:lumOff val="15000"/>
                  </a:schemeClr>
                </a:solidFill>
                <a:latin typeface="思源宋体 CN Heavy" pitchFamily="18" charset="-122"/>
                <a:ea typeface="思源宋体 CN Heavy" pitchFamily="18" charset="-122"/>
              </a:rPr>
              <a:t>？</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6" name="图片 5"/>
          <p:cNvPicPr/>
          <p:nvPr/>
        </p:nvPicPr>
        <p:blipFill>
          <a:blip r:embed="rId7"/>
          <a:stretch>
            <a:fillRect/>
          </a:stretch>
        </p:blipFill>
        <p:spPr>
          <a:xfrm>
            <a:off x="1246505" y="2169160"/>
            <a:ext cx="5308600" cy="3077845"/>
          </a:xfrm>
          <a:prstGeom prst="rect">
            <a:avLst/>
          </a:prstGeom>
        </p:spPr>
      </p:pic>
    </p:spTree>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4" name="文本框 3"/>
          <p:cNvSpPr txBox="1"/>
          <p:nvPr>
            <p:custDataLst>
              <p:tags r:id="rId6"/>
            </p:custDataLst>
          </p:nvPr>
        </p:nvSpPr>
        <p:spPr>
          <a:xfrm>
            <a:off x="1273810" y="105664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R/S</a:t>
            </a:r>
            <a:r>
              <a:rPr lang="zh-CN" altLang="en-US" sz="2400" b="1" dirty="0">
                <a:solidFill>
                  <a:schemeClr val="tx1">
                    <a:lumMod val="85000"/>
                    <a:lumOff val="15000"/>
                  </a:schemeClr>
                </a:solidFill>
                <a:latin typeface="思源宋体 CN Heavy" pitchFamily="18" charset="-122"/>
                <a:ea typeface="思源宋体 CN Heavy" pitchFamily="18" charset="-122"/>
              </a:rPr>
              <a:t>？</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5" name="图片 4"/>
          <p:cNvPicPr>
            <a:picLocks noChangeAspect="1"/>
          </p:cNvPicPr>
          <p:nvPr/>
        </p:nvPicPr>
        <p:blipFill>
          <a:blip r:embed="rId7"/>
          <a:stretch>
            <a:fillRect/>
          </a:stretch>
        </p:blipFill>
        <p:spPr>
          <a:xfrm>
            <a:off x="1273810" y="2075180"/>
            <a:ext cx="2020570" cy="1390015"/>
          </a:xfrm>
          <a:prstGeom prst="rect">
            <a:avLst/>
          </a:prstGeom>
        </p:spPr>
      </p:pic>
      <p:pic>
        <p:nvPicPr>
          <p:cNvPr id="7" name="图片 6"/>
          <p:cNvPicPr>
            <a:picLocks noChangeAspect="1"/>
          </p:cNvPicPr>
          <p:nvPr/>
        </p:nvPicPr>
        <p:blipFill>
          <a:blip r:embed="rId8"/>
          <a:stretch>
            <a:fillRect/>
          </a:stretch>
        </p:blipFill>
        <p:spPr>
          <a:xfrm>
            <a:off x="963295" y="3712210"/>
            <a:ext cx="2456815" cy="1901825"/>
          </a:xfrm>
          <a:prstGeom prst="rect">
            <a:avLst/>
          </a:prstGeom>
        </p:spPr>
      </p:pic>
      <p:sp>
        <p:nvSpPr>
          <p:cNvPr id="8" name="文本框 7"/>
          <p:cNvSpPr txBox="1"/>
          <p:nvPr/>
        </p:nvSpPr>
        <p:spPr>
          <a:xfrm>
            <a:off x="963295" y="6045200"/>
            <a:ext cx="5888355" cy="368300"/>
          </a:xfrm>
          <a:prstGeom prst="rect">
            <a:avLst/>
          </a:prstGeom>
        </p:spPr>
        <p:txBody>
          <a:bodyPr wrap="square">
            <a:spAutoFit/>
          </a:bodyPr>
          <a:p>
            <a:pPr marL="0" indent="0" algn="l" fontAlgn="base">
              <a:spcBef>
                <a:spcPct val="0"/>
              </a:spcBef>
              <a:spcAft>
                <a:spcPct val="0"/>
              </a:spcAft>
            </a:pPr>
            <a:r>
              <a:rPr lang="en-US" altLang="zh-CN" sz="1800" b="0" dirty="0">
                <a:solidFill>
                  <a:schemeClr val="tx1">
                    <a:lumMod val="85000"/>
                    <a:lumOff val="15000"/>
                    <a:alpha val="70000"/>
                  </a:schemeClr>
                </a:solidFill>
                <a:latin typeface="微软雅黑" panose="020B0503020204020204" pitchFamily="34" charset="-122"/>
                <a:ea typeface="微软雅黑" panose="020B0503020204020204" pitchFamily="34" charset="-122"/>
              </a:rPr>
              <a:t>               S                                          </a:t>
            </a:r>
            <a:r>
              <a:rPr lang="en-US" altLang="zh-CN" sz="1800" b="0" dirty="0">
                <a:solidFill>
                  <a:schemeClr val="tx1">
                    <a:lumMod val="85000"/>
                    <a:lumOff val="15000"/>
                    <a:alpha val="70000"/>
                  </a:schemeClr>
                </a:solidFill>
                <a:latin typeface="微软雅黑" panose="020B0503020204020204" pitchFamily="34" charset="-122"/>
                <a:ea typeface="微软雅黑" panose="020B0503020204020204" pitchFamily="34" charset="-122"/>
              </a:rPr>
              <a:t>S</a:t>
            </a:r>
            <a:endParaRPr lang="en-US" altLang="zh-CN" sz="1800" b="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9"/>
          <a:stretch>
            <a:fillRect/>
          </a:stretch>
        </p:blipFill>
        <p:spPr>
          <a:xfrm>
            <a:off x="4118610" y="2075180"/>
            <a:ext cx="1976755" cy="1504950"/>
          </a:xfrm>
          <a:prstGeom prst="rect">
            <a:avLst/>
          </a:prstGeom>
        </p:spPr>
      </p:pic>
      <p:pic>
        <p:nvPicPr>
          <p:cNvPr id="9" name="图片 8"/>
          <p:cNvPicPr>
            <a:picLocks noChangeAspect="1"/>
          </p:cNvPicPr>
          <p:nvPr/>
        </p:nvPicPr>
        <p:blipFill>
          <a:blip r:embed="rId10"/>
          <a:stretch>
            <a:fillRect/>
          </a:stretch>
        </p:blipFill>
        <p:spPr>
          <a:xfrm>
            <a:off x="4118610" y="3712210"/>
            <a:ext cx="1977390" cy="219075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4" name="文本框 3"/>
          <p:cNvSpPr txBox="1"/>
          <p:nvPr>
            <p:custDataLst>
              <p:tags r:id="rId6"/>
            </p:custDataLst>
          </p:nvPr>
        </p:nvSpPr>
        <p:spPr>
          <a:xfrm>
            <a:off x="1273810" y="105664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R/S</a:t>
            </a:r>
            <a:r>
              <a:rPr lang="zh-CN" altLang="en-US" sz="2400" b="1" dirty="0">
                <a:solidFill>
                  <a:schemeClr val="tx1">
                    <a:lumMod val="85000"/>
                    <a:lumOff val="15000"/>
                  </a:schemeClr>
                </a:solidFill>
                <a:latin typeface="思源宋体 CN Heavy" pitchFamily="18" charset="-122"/>
                <a:ea typeface="思源宋体 CN Heavy" pitchFamily="18" charset="-122"/>
              </a:rPr>
              <a:t>（</a:t>
            </a:r>
            <a:r>
              <a:rPr lang="zh-CN" altLang="en-US" sz="2400" b="1" dirty="0">
                <a:solidFill>
                  <a:schemeClr val="tx1">
                    <a:lumMod val="85000"/>
                    <a:lumOff val="15000"/>
                  </a:schemeClr>
                </a:solidFill>
                <a:latin typeface="思源宋体 CN Heavy" pitchFamily="18" charset="-122"/>
                <a:ea typeface="思源宋体 CN Heavy" pitchFamily="18" charset="-122"/>
              </a:rPr>
              <a:t>简便方法）？</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22" name="TextBox 26"/>
          <p:cNvSpPr txBox="1"/>
          <p:nvPr>
            <p:custDataLst>
              <p:tags r:id="rId7"/>
            </p:custDataLst>
          </p:nvPr>
        </p:nvSpPr>
        <p:spPr>
          <a:xfrm>
            <a:off x="6096000" y="2459355"/>
            <a:ext cx="3153410" cy="1275080"/>
          </a:xfrm>
          <a:prstGeom prst="rect">
            <a:avLst/>
          </a:prstGeom>
          <a:noFill/>
        </p:spPr>
        <p:txBody>
          <a:bodyPr wrap="square" lIns="75493" tIns="37747" rIns="75493" bIns="37747" rtlCol="0">
            <a:spAutoFit/>
          </a:bodyPr>
          <a:p>
            <a:pPr algn="ctr">
              <a:lnSpc>
                <a:spcPct val="130000"/>
              </a:lnSpc>
            </a:pP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当最不优基团朝向纸面内时，你所在的位置就是其对面，可以直接</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读</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6" name="图片 5"/>
          <p:cNvPicPr>
            <a:picLocks noChangeAspect="1"/>
          </p:cNvPicPr>
          <p:nvPr/>
        </p:nvPicPr>
        <p:blipFill>
          <a:blip r:embed="rId8"/>
          <a:stretch>
            <a:fillRect/>
          </a:stretch>
        </p:blipFill>
        <p:spPr>
          <a:xfrm>
            <a:off x="1273810" y="2169160"/>
            <a:ext cx="1720850" cy="1583055"/>
          </a:xfrm>
          <a:prstGeom prst="rect">
            <a:avLst/>
          </a:prstGeom>
        </p:spPr>
      </p:pic>
      <p:sp>
        <p:nvSpPr>
          <p:cNvPr id="12" name="文本框 11"/>
          <p:cNvSpPr txBox="1"/>
          <p:nvPr/>
        </p:nvSpPr>
        <p:spPr>
          <a:xfrm>
            <a:off x="963295" y="6045200"/>
            <a:ext cx="5888355" cy="368300"/>
          </a:xfrm>
          <a:prstGeom prst="rect">
            <a:avLst/>
          </a:prstGeom>
        </p:spPr>
        <p:txBody>
          <a:bodyPr wrap="square">
            <a:spAutoFit/>
          </a:bodyPr>
          <a:p>
            <a:pPr marL="0" indent="0" algn="l" fontAlgn="base">
              <a:spcBef>
                <a:spcPct val="0"/>
              </a:spcBef>
              <a:spcAft>
                <a:spcPct val="0"/>
              </a:spcAft>
            </a:pPr>
            <a:r>
              <a:rPr lang="en-US" altLang="zh-CN" sz="1800" b="0" dirty="0">
                <a:solidFill>
                  <a:schemeClr val="tx1">
                    <a:lumMod val="85000"/>
                    <a:lumOff val="15000"/>
                    <a:alpha val="70000"/>
                  </a:schemeClr>
                </a:solidFill>
                <a:latin typeface="微软雅黑" panose="020B0503020204020204" pitchFamily="34" charset="-122"/>
                <a:ea typeface="微软雅黑" panose="020B0503020204020204" pitchFamily="34" charset="-122"/>
              </a:rPr>
              <a:t>               S                                      </a:t>
            </a:r>
            <a:r>
              <a:rPr lang="en-US" altLang="zh-CN" sz="1800" b="0" dirty="0">
                <a:solidFill>
                  <a:schemeClr val="tx1">
                    <a:lumMod val="85000"/>
                    <a:lumOff val="15000"/>
                    <a:alpha val="70000"/>
                  </a:schemeClr>
                </a:solidFill>
                <a:latin typeface="微软雅黑" panose="020B0503020204020204" pitchFamily="34" charset="-122"/>
                <a:ea typeface="微软雅黑" panose="020B0503020204020204" pitchFamily="34" charset="-122"/>
              </a:rPr>
              <a:t>R</a:t>
            </a:r>
            <a:endParaRPr lang="en-US" altLang="zh-CN" sz="1800" b="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9"/>
          <a:stretch>
            <a:fillRect/>
          </a:stretch>
        </p:blipFill>
        <p:spPr>
          <a:xfrm>
            <a:off x="4003040" y="2169160"/>
            <a:ext cx="1381760" cy="1565275"/>
          </a:xfrm>
          <a:prstGeom prst="rect">
            <a:avLst/>
          </a:prstGeom>
        </p:spPr>
      </p:pic>
      <p:pic>
        <p:nvPicPr>
          <p:cNvPr id="14" name="图片 13"/>
          <p:cNvPicPr>
            <a:picLocks noChangeAspect="1"/>
          </p:cNvPicPr>
          <p:nvPr/>
        </p:nvPicPr>
        <p:blipFill>
          <a:blip r:embed="rId10"/>
          <a:stretch>
            <a:fillRect/>
          </a:stretch>
        </p:blipFill>
        <p:spPr>
          <a:xfrm>
            <a:off x="3944620" y="3955415"/>
            <a:ext cx="1943735" cy="2043430"/>
          </a:xfrm>
          <a:prstGeom prst="rect">
            <a:avLst/>
          </a:prstGeom>
        </p:spPr>
      </p:pic>
      <p:pic>
        <p:nvPicPr>
          <p:cNvPr id="5" name="图片 4"/>
          <p:cNvPicPr>
            <a:picLocks noChangeAspect="1"/>
          </p:cNvPicPr>
          <p:nvPr/>
        </p:nvPicPr>
        <p:blipFill>
          <a:blip r:embed="rId11"/>
          <a:stretch>
            <a:fillRect/>
          </a:stretch>
        </p:blipFill>
        <p:spPr>
          <a:xfrm>
            <a:off x="1273810" y="3956050"/>
            <a:ext cx="2174240" cy="204660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4" name="文本框 3"/>
          <p:cNvSpPr txBox="1"/>
          <p:nvPr>
            <p:custDataLst>
              <p:tags r:id="rId6"/>
            </p:custDataLst>
          </p:nvPr>
        </p:nvSpPr>
        <p:spPr>
          <a:xfrm>
            <a:off x="1273810" y="105664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R/S</a:t>
            </a:r>
            <a:r>
              <a:rPr lang="zh-CN" altLang="en-US" sz="2400" b="1" dirty="0">
                <a:solidFill>
                  <a:schemeClr val="tx1">
                    <a:lumMod val="85000"/>
                    <a:lumOff val="15000"/>
                  </a:schemeClr>
                </a:solidFill>
                <a:latin typeface="思源宋体 CN Heavy" pitchFamily="18" charset="-122"/>
                <a:ea typeface="思源宋体 CN Heavy" pitchFamily="18" charset="-122"/>
              </a:rPr>
              <a:t>（</a:t>
            </a:r>
            <a:r>
              <a:rPr lang="zh-CN" altLang="en-US" sz="2400" b="1" dirty="0">
                <a:solidFill>
                  <a:schemeClr val="tx1">
                    <a:lumMod val="85000"/>
                    <a:lumOff val="15000"/>
                  </a:schemeClr>
                </a:solidFill>
                <a:latin typeface="思源宋体 CN Heavy" pitchFamily="18" charset="-122"/>
                <a:ea typeface="思源宋体 CN Heavy" pitchFamily="18" charset="-122"/>
              </a:rPr>
              <a:t>简便方法）？</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22" name="TextBox 26"/>
          <p:cNvSpPr txBox="1"/>
          <p:nvPr>
            <p:custDataLst>
              <p:tags r:id="rId7"/>
            </p:custDataLst>
          </p:nvPr>
        </p:nvSpPr>
        <p:spPr>
          <a:xfrm>
            <a:off x="1246505" y="2234565"/>
            <a:ext cx="5948680" cy="3213735"/>
          </a:xfrm>
          <a:prstGeom prst="rect">
            <a:avLst/>
          </a:prstGeom>
          <a:noFill/>
        </p:spPr>
        <p:txBody>
          <a:bodyPr wrap="square" lIns="75493" tIns="37747" rIns="75493" bIns="37747" rtlCol="0">
            <a:spAutoFit/>
          </a:bodyPr>
          <a:p>
            <a:pPr algn="l">
              <a:lnSpc>
                <a:spcPct val="130000"/>
              </a:lnSpc>
            </a:pP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交换基团法：若最不优基团</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未指向后方，可通过交换基团将其</a:t>
            </a: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移走</a:t>
            </a:r>
            <a:r>
              <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a:t>
            </a:r>
            <a:endParaRPr lang="en-US" altLang="zh-CN"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l">
              <a:lnSpc>
                <a:spcPct val="130000"/>
              </a:lnSpc>
            </a:pP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1.</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交换最不优</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基团与任意一个基团（R/S反转一次）</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algn="l"/>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2.</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再交换另外两个基团（R/S再反转一次，抵消第一次反转）</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pPr algn="l"/>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pPr algn="l"/>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rPr>
              <a:t>交换两次不改变构型，且最不优基团被移动至远离观察者的</a:t>
            </a:r>
            <a:r>
              <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rPr>
              <a:t>位置</a:t>
            </a: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algn="l">
              <a:lnSpc>
                <a:spcPct val="130000"/>
              </a:lnSpc>
            </a:pP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2" end="2"/>
                                            </p:txEl>
                                          </p:spTgt>
                                        </p:tgtEl>
                                        <p:attrNameLst>
                                          <p:attrName>style.visibility</p:attrName>
                                        </p:attrNameLst>
                                      </p:cBhvr>
                                      <p:to>
                                        <p:strVal val="visible"/>
                                      </p:to>
                                    </p:set>
                                    <p:animEffect transition="in" filter="fade">
                                      <p:cBhvr>
                                        <p:cTn id="10" dur="500"/>
                                        <p:tgtEl>
                                          <p:spTgt spid="2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4" end="4"/>
                                            </p:txEl>
                                          </p:spTgt>
                                        </p:tgtEl>
                                        <p:attrNameLst>
                                          <p:attrName>style.visibility</p:attrName>
                                        </p:attrNameLst>
                                      </p:cBhvr>
                                      <p:to>
                                        <p:strVal val="visible"/>
                                      </p:to>
                                    </p:set>
                                    <p:animEffect transition="in" filter="fade">
                                      <p:cBhvr>
                                        <p:cTn id="13"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4" name="文本框 3"/>
          <p:cNvSpPr txBox="1"/>
          <p:nvPr>
            <p:custDataLst>
              <p:tags r:id="rId6"/>
            </p:custDataLst>
          </p:nvPr>
        </p:nvSpPr>
        <p:spPr>
          <a:xfrm>
            <a:off x="1273810" y="105664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4.</a:t>
            </a:r>
            <a:r>
              <a:rPr lang="zh-CN" altLang="en-US" sz="2400" b="1" dirty="0">
                <a:solidFill>
                  <a:schemeClr val="tx1">
                    <a:lumMod val="85000"/>
                    <a:lumOff val="15000"/>
                  </a:schemeClr>
                </a:solidFill>
                <a:latin typeface="思源宋体 CN Heavy" pitchFamily="18" charset="-122"/>
                <a:ea typeface="思源宋体 CN Heavy" pitchFamily="18" charset="-122"/>
              </a:rPr>
              <a:t>如何判断</a:t>
            </a:r>
            <a:r>
              <a:rPr lang="en-US" altLang="zh-CN" sz="2400" b="1" dirty="0">
                <a:solidFill>
                  <a:schemeClr val="tx1">
                    <a:lumMod val="85000"/>
                    <a:lumOff val="15000"/>
                  </a:schemeClr>
                </a:solidFill>
                <a:latin typeface="思源宋体 CN Heavy" pitchFamily="18" charset="-122"/>
                <a:ea typeface="思源宋体 CN Heavy" pitchFamily="18" charset="-122"/>
              </a:rPr>
              <a:t>R/S</a:t>
            </a:r>
            <a:r>
              <a:rPr lang="zh-CN" altLang="en-US" sz="2400" b="1" dirty="0">
                <a:solidFill>
                  <a:schemeClr val="tx1">
                    <a:lumMod val="85000"/>
                    <a:lumOff val="15000"/>
                  </a:schemeClr>
                </a:solidFill>
                <a:latin typeface="思源宋体 CN Heavy" pitchFamily="18" charset="-122"/>
                <a:ea typeface="思源宋体 CN Heavy" pitchFamily="18" charset="-122"/>
              </a:rPr>
              <a:t>（</a:t>
            </a:r>
            <a:r>
              <a:rPr lang="zh-CN" altLang="en-US" sz="2400" b="1" dirty="0">
                <a:solidFill>
                  <a:schemeClr val="tx1">
                    <a:lumMod val="85000"/>
                    <a:lumOff val="15000"/>
                  </a:schemeClr>
                </a:solidFill>
                <a:latin typeface="思源宋体 CN Heavy" pitchFamily="18" charset="-122"/>
                <a:ea typeface="思源宋体 CN Heavy" pitchFamily="18" charset="-122"/>
              </a:rPr>
              <a:t>简便方法）？</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12" name="文本框 11"/>
          <p:cNvSpPr txBox="1"/>
          <p:nvPr/>
        </p:nvSpPr>
        <p:spPr>
          <a:xfrm>
            <a:off x="1148715" y="5676900"/>
            <a:ext cx="5888355" cy="368300"/>
          </a:xfrm>
          <a:prstGeom prst="rect">
            <a:avLst/>
          </a:prstGeom>
        </p:spPr>
        <p:txBody>
          <a:bodyPr wrap="square">
            <a:spAutoFit/>
          </a:bodyPr>
          <a:p>
            <a:pPr marL="0" indent="0" algn="l" fontAlgn="base">
              <a:spcBef>
                <a:spcPct val="0"/>
              </a:spcBef>
              <a:spcAft>
                <a:spcPct val="0"/>
              </a:spcAft>
            </a:pPr>
            <a:r>
              <a:rPr lang="en-US" altLang="zh-CN" sz="1800" b="0" dirty="0">
                <a:solidFill>
                  <a:schemeClr val="tx1">
                    <a:lumMod val="85000"/>
                    <a:lumOff val="15000"/>
                    <a:alpha val="70000"/>
                  </a:schemeClr>
                </a:solidFill>
                <a:latin typeface="微软雅黑" panose="020B0503020204020204" pitchFamily="34" charset="-122"/>
                <a:ea typeface="微软雅黑" panose="020B0503020204020204" pitchFamily="34" charset="-122"/>
              </a:rPr>
              <a:t>               R                                                    </a:t>
            </a:r>
            <a:r>
              <a:rPr lang="en-US" altLang="zh-CN" sz="1800" b="0" dirty="0">
                <a:solidFill>
                  <a:schemeClr val="tx1">
                    <a:lumMod val="85000"/>
                    <a:lumOff val="15000"/>
                    <a:alpha val="70000"/>
                  </a:schemeClr>
                </a:solidFill>
                <a:latin typeface="微软雅黑" panose="020B0503020204020204" pitchFamily="34" charset="-122"/>
                <a:ea typeface="微软雅黑" panose="020B0503020204020204" pitchFamily="34" charset="-122"/>
              </a:rPr>
              <a:t>R</a:t>
            </a:r>
            <a:endParaRPr lang="en-US" altLang="zh-CN" sz="1800" b="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7"/>
          <a:stretch>
            <a:fillRect/>
          </a:stretch>
        </p:blipFill>
        <p:spPr>
          <a:xfrm>
            <a:off x="1148715" y="2169160"/>
            <a:ext cx="2781300" cy="2685415"/>
          </a:xfrm>
          <a:prstGeom prst="rect">
            <a:avLst/>
          </a:prstGeom>
        </p:spPr>
      </p:pic>
      <p:pic>
        <p:nvPicPr>
          <p:cNvPr id="7" name="图片 6"/>
          <p:cNvPicPr>
            <a:picLocks noChangeAspect="1"/>
          </p:cNvPicPr>
          <p:nvPr/>
        </p:nvPicPr>
        <p:blipFill>
          <a:blip r:embed="rId8"/>
          <a:stretch>
            <a:fillRect/>
          </a:stretch>
        </p:blipFill>
        <p:spPr>
          <a:xfrm>
            <a:off x="4603115" y="2169160"/>
            <a:ext cx="3074035" cy="268478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4" name="文本框 3"/>
          <p:cNvSpPr txBox="1"/>
          <p:nvPr>
            <p:custDataLst>
              <p:tags r:id="rId6"/>
            </p:custDataLst>
          </p:nvPr>
        </p:nvSpPr>
        <p:spPr>
          <a:xfrm>
            <a:off x="1273810" y="105664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5.</a:t>
            </a:r>
            <a:r>
              <a:rPr lang="zh-CN" altLang="en-US" sz="2400" b="1" dirty="0">
                <a:solidFill>
                  <a:schemeClr val="tx1">
                    <a:lumMod val="85000"/>
                    <a:lumOff val="15000"/>
                  </a:schemeClr>
                </a:solidFill>
                <a:latin typeface="思源宋体 CN Heavy" pitchFamily="18" charset="-122"/>
                <a:ea typeface="思源宋体 CN Heavy" pitchFamily="18" charset="-122"/>
              </a:rPr>
              <a:t>消旋体</a:t>
            </a:r>
            <a:r>
              <a:rPr lang="zh-CN" altLang="en-US" sz="2400" b="1" dirty="0">
                <a:solidFill>
                  <a:schemeClr val="tx1">
                    <a:lumMod val="85000"/>
                    <a:lumOff val="15000"/>
                  </a:schemeClr>
                </a:solidFill>
                <a:latin typeface="思源宋体 CN Heavy" pitchFamily="18" charset="-122"/>
                <a:ea typeface="思源宋体 CN Heavy" pitchFamily="18" charset="-122"/>
              </a:rPr>
              <a:t>是什么？</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22" name="TextBox 26"/>
          <p:cNvSpPr txBox="1"/>
          <p:nvPr>
            <p:custDataLst>
              <p:tags r:id="rId7"/>
            </p:custDataLst>
          </p:nvPr>
        </p:nvSpPr>
        <p:spPr>
          <a:xfrm>
            <a:off x="1246505" y="2107565"/>
            <a:ext cx="5948680" cy="3275330"/>
          </a:xfrm>
          <a:prstGeom prst="rect">
            <a:avLst/>
          </a:prstGeom>
          <a:noFill/>
        </p:spPr>
        <p:txBody>
          <a:bodyPr wrap="square" lIns="75493" tIns="37747" rIns="75493" bIns="37747" rtlCol="0">
            <a:spAutoFit/>
          </a:bodyPr>
          <a:p>
            <a:pPr algn="l">
              <a:lnSpc>
                <a:spcPct val="130000"/>
              </a:lnSpc>
            </a:pP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消旋体 ，是指分子旋光性运动的一种形式，有外消旋体和内消旋体</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l">
              <a:lnSpc>
                <a:spcPct val="130000"/>
              </a:lnSpc>
            </a:pPr>
            <a:r>
              <a:rPr lang="zh-CN" altLang="en-US" sz="2000" u="sng"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外消旋体：</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由等量旋光方向相反、旋光能力相同的分子混合而成，其旋光作用相互抵消，因此消旋体整体不表现出旋光性</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  </a:t>
            </a:r>
            <a:r>
              <a:rPr lang="zh-CN" altLang="en-US" sz="2000"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混合物</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pPr algn="l">
              <a:lnSpc>
                <a:spcPct val="130000"/>
              </a:lnSpc>
              <a:buClrTx/>
              <a:buSzTx/>
              <a:buFontTx/>
            </a:pP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pPr algn="l">
              <a:lnSpc>
                <a:spcPct val="130000"/>
              </a:lnSpc>
              <a:buClrTx/>
              <a:buSzTx/>
              <a:buFontTx/>
            </a:pPr>
            <a:r>
              <a:rPr lang="zh-CN" altLang="en-US" sz="2000" u="sng"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内消旋体：</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分子内含有两个或多个手性中心，但因具有对称因素而形成的无旋光性化合物</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sz="2000"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化合物</a:t>
            </a:r>
            <a:endParaRPr lang="zh-CN" altLang="en-US" sz="2000"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3" end="3"/>
                                            </p:txEl>
                                          </p:spTgt>
                                        </p:tgtEl>
                                        <p:attrNameLst>
                                          <p:attrName>style.visibility</p:attrName>
                                        </p:attrNameLst>
                                      </p:cBhvr>
                                      <p:to>
                                        <p:strVal val="visible"/>
                                      </p:to>
                                    </p:set>
                                    <p:animEffect transition="in" filter="fade">
                                      <p:cBhvr>
                                        <p:cTn id="10"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4" name="文本框 3"/>
          <p:cNvSpPr txBox="1"/>
          <p:nvPr>
            <p:custDataLst>
              <p:tags r:id="rId6"/>
            </p:custDataLst>
          </p:nvPr>
        </p:nvSpPr>
        <p:spPr>
          <a:xfrm>
            <a:off x="1273810" y="105664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5.</a:t>
            </a:r>
            <a:r>
              <a:rPr lang="zh-CN" altLang="en-US" sz="2400" b="1" dirty="0">
                <a:solidFill>
                  <a:schemeClr val="tx1">
                    <a:lumMod val="85000"/>
                    <a:lumOff val="15000"/>
                  </a:schemeClr>
                </a:solidFill>
                <a:latin typeface="思源宋体 CN Heavy" pitchFamily="18" charset="-122"/>
                <a:ea typeface="思源宋体 CN Heavy" pitchFamily="18" charset="-122"/>
              </a:rPr>
              <a:t>消旋体</a:t>
            </a:r>
            <a:r>
              <a:rPr lang="zh-CN" altLang="en-US" sz="2400" b="1" dirty="0">
                <a:solidFill>
                  <a:schemeClr val="tx1">
                    <a:lumMod val="85000"/>
                    <a:lumOff val="15000"/>
                  </a:schemeClr>
                </a:solidFill>
                <a:latin typeface="思源宋体 CN Heavy" pitchFamily="18" charset="-122"/>
                <a:ea typeface="思源宋体 CN Heavy" pitchFamily="18" charset="-122"/>
              </a:rPr>
              <a:t>是什么？</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5" name="图片 4"/>
          <p:cNvPicPr>
            <a:picLocks noChangeAspect="1"/>
          </p:cNvPicPr>
          <p:nvPr/>
        </p:nvPicPr>
        <p:blipFill>
          <a:blip r:embed="rId7"/>
          <a:stretch>
            <a:fillRect/>
          </a:stretch>
        </p:blipFill>
        <p:spPr>
          <a:xfrm>
            <a:off x="1273810" y="2103120"/>
            <a:ext cx="5211445" cy="3150235"/>
          </a:xfrm>
          <a:prstGeom prst="rect">
            <a:avLst/>
          </a:prstGeom>
        </p:spPr>
      </p:pic>
      <p:sp>
        <p:nvSpPr>
          <p:cNvPr id="6" name="文本框 5"/>
          <p:cNvSpPr txBox="1"/>
          <p:nvPr/>
        </p:nvSpPr>
        <p:spPr>
          <a:xfrm>
            <a:off x="1246505" y="5542915"/>
            <a:ext cx="6096000" cy="706755"/>
          </a:xfrm>
          <a:prstGeom prst="rect">
            <a:avLst/>
          </a:prstGeom>
          <a:noFill/>
        </p:spPr>
        <p:txBody>
          <a:bodyPr wrap="square" rtlCol="0" anchor="t">
            <a:spAutoFit/>
          </a:bodyPr>
          <a:p>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对映异构体数</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互为</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对映异构体</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对映异构体数为</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4</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，即两对</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对映异构体</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815455" y="2385695"/>
            <a:ext cx="2844800" cy="922020"/>
          </a:xfrm>
          <a:prstGeom prst="rect">
            <a:avLst/>
          </a:prstGeom>
          <a:noFill/>
        </p:spPr>
        <p:txBody>
          <a:bodyPr wrap="square" rtlCol="0" anchor="t">
            <a:spAutoFit/>
          </a:bodyPr>
          <a:p>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旋光异构体（对映异构体）：互为实物与镜像而不可重叠的立体异构体</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4" name="文本框 3"/>
          <p:cNvSpPr txBox="1"/>
          <p:nvPr>
            <p:custDataLst>
              <p:tags r:id="rId6"/>
            </p:custDataLst>
          </p:nvPr>
        </p:nvSpPr>
        <p:spPr>
          <a:xfrm>
            <a:off x="1273810" y="105664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5.</a:t>
            </a:r>
            <a:r>
              <a:rPr lang="zh-CN" altLang="en-US" sz="2400" b="1" dirty="0">
                <a:solidFill>
                  <a:schemeClr val="tx1">
                    <a:lumMod val="85000"/>
                    <a:lumOff val="15000"/>
                  </a:schemeClr>
                </a:solidFill>
                <a:latin typeface="思源宋体 CN Heavy" pitchFamily="18" charset="-122"/>
                <a:ea typeface="思源宋体 CN Heavy" pitchFamily="18" charset="-122"/>
              </a:rPr>
              <a:t>消旋体</a:t>
            </a:r>
            <a:r>
              <a:rPr lang="zh-CN" altLang="en-US" sz="2400" b="1" dirty="0">
                <a:solidFill>
                  <a:schemeClr val="tx1">
                    <a:lumMod val="85000"/>
                    <a:lumOff val="15000"/>
                  </a:schemeClr>
                </a:solidFill>
                <a:latin typeface="思源宋体 CN Heavy" pitchFamily="18" charset="-122"/>
                <a:ea typeface="思源宋体 CN Heavy" pitchFamily="18" charset="-122"/>
              </a:rPr>
              <a:t>是什么？</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5" name="图片 4"/>
          <p:cNvPicPr>
            <a:picLocks noChangeAspect="1"/>
          </p:cNvPicPr>
          <p:nvPr/>
        </p:nvPicPr>
        <p:blipFill>
          <a:blip r:embed="rId7"/>
          <a:stretch>
            <a:fillRect/>
          </a:stretch>
        </p:blipFill>
        <p:spPr>
          <a:xfrm>
            <a:off x="1273810" y="2103120"/>
            <a:ext cx="5211445" cy="3150235"/>
          </a:xfrm>
          <a:prstGeom prst="rect">
            <a:avLst/>
          </a:prstGeom>
        </p:spPr>
      </p:pic>
      <p:sp>
        <p:nvSpPr>
          <p:cNvPr id="6" name="文本框 5"/>
          <p:cNvSpPr txBox="1"/>
          <p:nvPr/>
        </p:nvSpPr>
        <p:spPr>
          <a:xfrm>
            <a:off x="1246505" y="5542915"/>
            <a:ext cx="5968365" cy="706755"/>
          </a:xfrm>
          <a:prstGeom prst="rect">
            <a:avLst/>
          </a:prstGeom>
          <a:noFill/>
        </p:spPr>
        <p:txBody>
          <a:bodyPr wrap="square" rtlCol="0" anchor="t">
            <a:spAutoFit/>
          </a:bodyPr>
          <a:p>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R</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R</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S</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S</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R</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S</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S</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R</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）共计</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4</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个</a:t>
            </a:r>
            <a:endPar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a:p>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类似一个集合的子集个数，可取可不取，可</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R</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可</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S</a:t>
            </a:r>
            <a:endPar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815455" y="2385695"/>
            <a:ext cx="2844800" cy="922020"/>
          </a:xfrm>
          <a:prstGeom prst="rect">
            <a:avLst/>
          </a:prstGeom>
          <a:noFill/>
        </p:spPr>
        <p:txBody>
          <a:bodyPr wrap="square" rtlCol="0" anchor="t">
            <a:spAutoFit/>
          </a:bodyPr>
          <a:p>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旋光异构体（对映异构体）：互为实物与镜像而不可重叠的立体异构体</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顺反异构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4" name="文本框 3"/>
          <p:cNvSpPr txBox="1"/>
          <p:nvPr>
            <p:custDataLst>
              <p:tags r:id="rId6"/>
            </p:custDataLst>
          </p:nvPr>
        </p:nvSpPr>
        <p:spPr>
          <a:xfrm>
            <a:off x="1273810" y="1056640"/>
            <a:ext cx="537527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5.</a:t>
            </a:r>
            <a:r>
              <a:rPr lang="zh-CN" altLang="en-US" sz="2400" b="1" dirty="0">
                <a:solidFill>
                  <a:schemeClr val="tx1">
                    <a:lumMod val="85000"/>
                    <a:lumOff val="15000"/>
                  </a:schemeClr>
                </a:solidFill>
                <a:latin typeface="思源宋体 CN Heavy" pitchFamily="18" charset="-122"/>
                <a:ea typeface="思源宋体 CN Heavy" pitchFamily="18" charset="-122"/>
              </a:rPr>
              <a:t>消旋体</a:t>
            </a:r>
            <a:r>
              <a:rPr lang="zh-CN" altLang="en-US" sz="2400" b="1" dirty="0">
                <a:solidFill>
                  <a:schemeClr val="tx1">
                    <a:lumMod val="85000"/>
                    <a:lumOff val="15000"/>
                  </a:schemeClr>
                </a:solidFill>
                <a:latin typeface="思源宋体 CN Heavy" pitchFamily="18" charset="-122"/>
                <a:ea typeface="思源宋体 CN Heavy" pitchFamily="18" charset="-122"/>
              </a:rPr>
              <a:t>是什么？</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5" name="图片 4"/>
          <p:cNvPicPr>
            <a:picLocks noChangeAspect="1"/>
          </p:cNvPicPr>
          <p:nvPr/>
        </p:nvPicPr>
        <p:blipFill>
          <a:blip r:embed="rId7"/>
          <a:stretch>
            <a:fillRect/>
          </a:stretch>
        </p:blipFill>
        <p:spPr>
          <a:xfrm>
            <a:off x="1273810" y="2103120"/>
            <a:ext cx="5211445" cy="3150235"/>
          </a:xfrm>
          <a:prstGeom prst="rect">
            <a:avLst/>
          </a:prstGeom>
        </p:spPr>
      </p:pic>
      <p:sp>
        <p:nvSpPr>
          <p:cNvPr id="6" name="文本框 5"/>
          <p:cNvSpPr txBox="1"/>
          <p:nvPr/>
        </p:nvSpPr>
        <p:spPr>
          <a:xfrm>
            <a:off x="1246505" y="5542915"/>
            <a:ext cx="5581015" cy="706755"/>
          </a:xfrm>
          <a:prstGeom prst="rect">
            <a:avLst/>
          </a:prstGeom>
          <a:noFill/>
        </p:spPr>
        <p:txBody>
          <a:bodyPr wrap="square" rtlCol="0" anchor="t">
            <a:spAutoFit/>
          </a:bodyPr>
          <a:p>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外消旋体是等量对映异构体的混合物，每对对映异构体可形成</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1</a:t>
            </a:r>
            <a:r>
              <a:rPr lang="zh-CN" altLang="en-US"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个外消旋体，对映异构体数</a:t>
            </a:r>
            <a:r>
              <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/2</a:t>
            </a:r>
            <a:endParaRPr lang="en-US" altLang="zh-CN" sz="2000"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649085" y="2317750"/>
            <a:ext cx="3531870" cy="1198880"/>
          </a:xfrm>
          <a:prstGeom prst="rect">
            <a:avLst/>
          </a:prstGeom>
          <a:noFill/>
        </p:spPr>
        <p:txBody>
          <a:bodyPr wrap="square" rtlCol="0" anchor="t">
            <a:spAutoFit/>
          </a:bodyPr>
          <a:p>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rPr>
              <a:t>外消旋体：由等量旋光方向相反、旋光能力相同的分子混合而成，其旋光作用相互抵消，因此消旋体整体不表现出旋光性</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6300" y="469065"/>
            <a:ext cx="3180920" cy="645160"/>
          </a:xfrm>
          <a:prstGeom prst="rect">
            <a:avLst/>
          </a:prstGeom>
          <a:noFill/>
        </p:spPr>
        <p:txBody>
          <a:bodyPr wrap="square" rtlCol="0">
            <a:spAutoFit/>
          </a:bodyPr>
          <a:lstStyle/>
          <a:p>
            <a:r>
              <a:rPr lang="zh-CN" altLang="en-US" sz="36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小结</a:t>
            </a:r>
            <a:endParaRPr lang="zh-CN" altLang="en-US" sz="36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sp>
        <p:nvSpPr>
          <p:cNvPr id="4" name="文本框 3"/>
          <p:cNvSpPr txBox="1"/>
          <p:nvPr/>
        </p:nvSpPr>
        <p:spPr>
          <a:xfrm>
            <a:off x="1068070" y="1188085"/>
            <a:ext cx="1350010" cy="583565"/>
          </a:xfrm>
          <a:prstGeom prst="rect">
            <a:avLst/>
          </a:prstGeom>
          <a:noFill/>
        </p:spPr>
        <p:txBody>
          <a:bodyPr wrap="square" rtlCol="0">
            <a:spAutoFit/>
          </a:bodyPr>
          <a:p>
            <a:pPr algn="l"/>
            <a:r>
              <a:rPr lang="zh-CN" altLang="en-US" sz="3200" spc="300" dirty="0">
                <a:latin typeface="思源宋体 CN Heavy" pitchFamily="18" charset="-122"/>
                <a:ea typeface="思源宋体 CN Heavy" pitchFamily="18" charset="-122"/>
                <a:sym typeface="阿里巴巴普惠体" panose="00020600040101010101" pitchFamily="18" charset="-122"/>
              </a:rPr>
              <a:t>简述</a:t>
            </a:r>
            <a:endParaRPr lang="zh-CN" altLang="en-US" sz="3200" spc="300" dirty="0">
              <a:latin typeface="思源宋体 CN Heavy" pitchFamily="18" charset="-122"/>
              <a:ea typeface="思源宋体 CN Heavy" pitchFamily="18" charset="-122"/>
              <a:sym typeface="阿里巴巴普惠体" panose="00020600040101010101" pitchFamily="18" charset="-122"/>
            </a:endParaRPr>
          </a:p>
        </p:txBody>
      </p:sp>
      <p:sp>
        <p:nvSpPr>
          <p:cNvPr id="5" name="文本框 4"/>
          <p:cNvSpPr txBox="1"/>
          <p:nvPr/>
        </p:nvSpPr>
        <p:spPr>
          <a:xfrm>
            <a:off x="1126490" y="1697841"/>
            <a:ext cx="2603500" cy="1691640"/>
          </a:xfrm>
          <a:prstGeom prst="rect">
            <a:avLst/>
          </a:prstGeom>
          <a:noFill/>
        </p:spPr>
        <p:txBody>
          <a:bodyPr wrap="square">
            <a:spAutoFit/>
          </a:bodyPr>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0.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为什么要学这一章？</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1.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为什么有立体异构？</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2.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与构造异构的关系？</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3.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分为哪几种</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类型？</a:t>
            </a:r>
            <a:endParaRPr 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68217" y="3423434"/>
            <a:ext cx="3537438" cy="583565"/>
          </a:xfrm>
          <a:prstGeom prst="rect">
            <a:avLst/>
          </a:prstGeom>
          <a:noFill/>
        </p:spPr>
        <p:txBody>
          <a:bodyPr wrap="square" rtlCol="0">
            <a:spAutoFit/>
          </a:bodyPr>
          <a:p>
            <a:pPr algn="l"/>
            <a:r>
              <a:rPr lang="zh-CN" altLang="en-US" sz="3200" spc="30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构象异构</a:t>
            </a:r>
            <a:endParaRPr lang="zh-CN" altLang="en-US" sz="3200" spc="30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sp>
        <p:nvSpPr>
          <p:cNvPr id="21" name="文本框 20"/>
          <p:cNvSpPr txBox="1"/>
          <p:nvPr/>
        </p:nvSpPr>
        <p:spPr>
          <a:xfrm>
            <a:off x="1148715" y="3957955"/>
            <a:ext cx="4181475" cy="2891790"/>
          </a:xfrm>
          <a:prstGeom prst="rect">
            <a:avLst/>
          </a:prstGeom>
          <a:noFill/>
        </p:spPr>
        <p:txBody>
          <a:bodyPr wrap="square">
            <a:spAutoFit/>
          </a:bodyPr>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1.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什么是构象异构？</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2.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为什么有</a:t>
            </a: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什么时候有构象异构？</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3.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分为哪些类型？</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4.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有哪些不同的构象？</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rgbClr val="FF0000">
                    <a:alpha val="50000"/>
                  </a:srgbClr>
                </a:solidFill>
                <a:latin typeface="微软雅黑" panose="020B0503020204020204" pitchFamily="34" charset="-122"/>
                <a:ea typeface="微软雅黑" panose="020B0503020204020204" pitchFamily="34" charset="-122"/>
              </a:rPr>
              <a:t>5. </a:t>
            </a:r>
            <a:r>
              <a:rPr lang="zh-CN" altLang="en-US" sz="2000" b="1" spc="30" dirty="0">
                <a:solidFill>
                  <a:srgbClr val="FF0000">
                    <a:alpha val="50000"/>
                  </a:srgbClr>
                </a:solidFill>
                <a:latin typeface="微软雅黑" panose="020B0503020204020204" pitchFamily="34" charset="-122"/>
                <a:ea typeface="微软雅黑" panose="020B0503020204020204" pitchFamily="34" charset="-122"/>
              </a:rPr>
              <a:t>哪种构象更加稳定？</a:t>
            </a:r>
            <a:endParaRPr lang="zh-CN" altLang="en-US" sz="2000" b="1" spc="30" dirty="0">
              <a:solidFill>
                <a:srgbClr val="FF0000">
                  <a:alpha val="50000"/>
                </a:srgb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rgbClr val="FF0000">
                    <a:alpha val="50000"/>
                  </a:srgbClr>
                </a:solidFill>
                <a:latin typeface="微软雅黑" panose="020B0503020204020204" pitchFamily="34" charset="-122"/>
                <a:ea typeface="微软雅黑" panose="020B0503020204020204" pitchFamily="34" charset="-122"/>
              </a:rPr>
              <a:t>6. </a:t>
            </a:r>
            <a:r>
              <a:rPr lang="zh-CN" altLang="en-US" sz="2000" b="1" spc="30" dirty="0">
                <a:solidFill>
                  <a:srgbClr val="FF0000">
                    <a:alpha val="50000"/>
                  </a:srgbClr>
                </a:solidFill>
                <a:latin typeface="微软雅黑" panose="020B0503020204020204" pitchFamily="34" charset="-122"/>
                <a:ea typeface="微软雅黑" panose="020B0503020204020204" pitchFamily="34" charset="-122"/>
              </a:rPr>
              <a:t>不同构象怎么画？</a:t>
            </a:r>
            <a:endParaRPr lang="zh-CN" altLang="en-US" sz="2000" b="1" spc="30" dirty="0">
              <a:solidFill>
                <a:srgbClr val="FF0000">
                  <a:alpha val="50000"/>
                </a:srgbClr>
              </a:solidFill>
              <a:latin typeface="微软雅黑" panose="020B0503020204020204" pitchFamily="34" charset="-122"/>
              <a:ea typeface="微软雅黑" panose="020B0503020204020204" pitchFamily="34" charset="-122"/>
            </a:endParaRPr>
          </a:p>
          <a:p>
            <a:pPr algn="l">
              <a:lnSpc>
                <a:spcPct val="130000"/>
              </a:lnSpc>
            </a:pPr>
            <a:endParaRPr lang="zh-CN" altLang="en-US" sz="2000" b="1" spc="30" dirty="0">
              <a:solidFill>
                <a:srgbClr val="FF0000">
                  <a:alpha val="50000"/>
                </a:srgb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578747" y="887879"/>
            <a:ext cx="3537438" cy="583565"/>
          </a:xfrm>
          <a:prstGeom prst="rect">
            <a:avLst/>
          </a:prstGeom>
          <a:noFill/>
        </p:spPr>
        <p:txBody>
          <a:bodyPr wrap="square" rtlCol="0">
            <a:spAutoFit/>
          </a:bodyPr>
          <a:p>
            <a:pPr algn="l"/>
            <a:r>
              <a:rPr lang="zh-CN" altLang="en-US" sz="3200" spc="300" dirty="0">
                <a:latin typeface="思源宋体 CN Heavy" pitchFamily="18" charset="-122"/>
                <a:ea typeface="思源宋体 CN Heavy" pitchFamily="18" charset="-122"/>
                <a:sym typeface="阿里巴巴普惠体" panose="00020600040101010101" pitchFamily="18" charset="-122"/>
              </a:rPr>
              <a:t>顺反异构</a:t>
            </a:r>
            <a:endParaRPr lang="zh-CN" altLang="en-US" sz="3200" spc="300" dirty="0">
              <a:latin typeface="思源宋体 CN Heavy" pitchFamily="18" charset="-122"/>
              <a:ea typeface="思源宋体 CN Heavy" pitchFamily="18" charset="-122"/>
              <a:sym typeface="阿里巴巴普惠体" panose="00020600040101010101" pitchFamily="18" charset="-122"/>
            </a:endParaRPr>
          </a:p>
        </p:txBody>
      </p:sp>
      <p:sp>
        <p:nvSpPr>
          <p:cNvPr id="23" name="文本框 22"/>
          <p:cNvSpPr txBox="1"/>
          <p:nvPr/>
        </p:nvSpPr>
        <p:spPr>
          <a:xfrm>
            <a:off x="6578600" y="1360170"/>
            <a:ext cx="4431030" cy="2491740"/>
          </a:xfrm>
          <a:prstGeom prst="rect">
            <a:avLst/>
          </a:prstGeom>
          <a:noFill/>
        </p:spPr>
        <p:txBody>
          <a:bodyPr wrap="square">
            <a:spAutoFit/>
          </a:bodyPr>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1.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什么是</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顺反异构？</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2.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为什么有</a:t>
            </a: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什么时候</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有顺反异构？</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rgbClr val="FF0000">
                    <a:alpha val="50000"/>
                  </a:srgbClr>
                </a:solidFill>
                <a:latin typeface="微软雅黑" panose="020B0503020204020204" pitchFamily="34" charset="-122"/>
                <a:ea typeface="微软雅黑" panose="020B0503020204020204" pitchFamily="34" charset="-122"/>
              </a:rPr>
              <a:t>3. </a:t>
            </a:r>
            <a:r>
              <a:rPr lang="zh-CN" altLang="en-US" sz="2000" b="1" spc="30" dirty="0">
                <a:solidFill>
                  <a:srgbClr val="FF0000">
                    <a:alpha val="50000"/>
                  </a:srgbClr>
                </a:solidFill>
                <a:latin typeface="微软雅黑" panose="020B0503020204020204" pitchFamily="34" charset="-122"/>
                <a:ea typeface="微软雅黑" panose="020B0503020204020204" pitchFamily="34" charset="-122"/>
              </a:rPr>
              <a:t>顺式反式是什么？</a:t>
            </a:r>
            <a:endParaRPr lang="zh-CN" altLang="en-US" sz="2000" b="1" spc="30" dirty="0">
              <a:solidFill>
                <a:srgbClr val="FF0000">
                  <a:alpha val="50000"/>
                </a:srgb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rgbClr val="FF0000">
                    <a:alpha val="50000"/>
                  </a:srgbClr>
                </a:solidFill>
                <a:latin typeface="微软雅黑" panose="020B0503020204020204" pitchFamily="34" charset="-122"/>
                <a:ea typeface="微软雅黑" panose="020B0503020204020204" pitchFamily="34" charset="-122"/>
              </a:rPr>
              <a:t>4. </a:t>
            </a:r>
            <a:r>
              <a:rPr lang="zh-CN" altLang="en-US" sz="2000" b="1" spc="30" dirty="0">
                <a:solidFill>
                  <a:srgbClr val="FF0000">
                    <a:alpha val="50000"/>
                  </a:srgbClr>
                </a:solidFill>
                <a:latin typeface="微软雅黑" panose="020B0503020204020204" pitchFamily="34" charset="-122"/>
                <a:ea typeface="微软雅黑" panose="020B0503020204020204" pitchFamily="34" charset="-122"/>
              </a:rPr>
              <a:t>如何判断</a:t>
            </a:r>
            <a:r>
              <a:rPr lang="en-US" altLang="zh-CN" sz="2000" b="1" spc="30" dirty="0">
                <a:solidFill>
                  <a:srgbClr val="FF0000">
                    <a:alpha val="50000"/>
                  </a:srgbClr>
                </a:solidFill>
                <a:latin typeface="微软雅黑" panose="020B0503020204020204" pitchFamily="34" charset="-122"/>
                <a:ea typeface="微软雅黑" panose="020B0503020204020204" pitchFamily="34" charset="-122"/>
              </a:rPr>
              <a:t>Z/E</a:t>
            </a:r>
            <a:r>
              <a:rPr lang="zh-CN" altLang="en-US" sz="2000" b="1" spc="30" dirty="0">
                <a:solidFill>
                  <a:srgbClr val="FF0000">
                    <a:alpha val="50000"/>
                  </a:srgbClr>
                </a:solidFill>
                <a:latin typeface="微软雅黑" panose="020B0503020204020204" pitchFamily="34" charset="-122"/>
                <a:ea typeface="微软雅黑" panose="020B0503020204020204" pitchFamily="34" charset="-122"/>
              </a:rPr>
              <a:t>？</a:t>
            </a:r>
            <a:endParaRPr lang="en-US" altLang="zh-CN" sz="2000" b="1" spc="30" dirty="0">
              <a:solidFill>
                <a:srgbClr val="FF0000">
                  <a:alpha val="50000"/>
                </a:srgb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5.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哪种构象</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更加稳定？</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578747" y="3465979"/>
            <a:ext cx="3537438" cy="583565"/>
          </a:xfrm>
          <a:prstGeom prst="rect">
            <a:avLst/>
          </a:prstGeom>
          <a:noFill/>
        </p:spPr>
        <p:txBody>
          <a:bodyPr wrap="square" rtlCol="0">
            <a:spAutoFit/>
          </a:bodyPr>
          <a:p>
            <a:pPr algn="l"/>
            <a:r>
              <a:rPr lang="zh-CN" altLang="en-US" sz="3200" spc="30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旋光</a:t>
            </a:r>
            <a:r>
              <a:rPr lang="zh-CN" altLang="en-US" sz="3200" spc="30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异构</a:t>
            </a:r>
            <a:endParaRPr lang="zh-CN" altLang="en-US" sz="3200" spc="30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sp>
        <p:nvSpPr>
          <p:cNvPr id="25" name="文本框 24"/>
          <p:cNvSpPr txBox="1"/>
          <p:nvPr/>
        </p:nvSpPr>
        <p:spPr>
          <a:xfrm>
            <a:off x="6637020" y="3957955"/>
            <a:ext cx="3420745" cy="2891790"/>
          </a:xfrm>
          <a:prstGeom prst="rect">
            <a:avLst/>
          </a:prstGeom>
          <a:noFill/>
        </p:spPr>
        <p:txBody>
          <a:bodyPr wrap="square">
            <a:spAutoFit/>
          </a:bodyPr>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1.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什么是旋光</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异构？</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2.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旋光异构为什么不是两个</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相同分子？</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rgbClr val="FF0000">
                    <a:alpha val="50000"/>
                  </a:srgbClr>
                </a:solidFill>
                <a:latin typeface="微软雅黑" panose="020B0503020204020204" pitchFamily="34" charset="-122"/>
                <a:ea typeface="微软雅黑" panose="020B0503020204020204" pitchFamily="34" charset="-122"/>
              </a:rPr>
              <a:t>3. </a:t>
            </a:r>
            <a:r>
              <a:rPr lang="zh-CN" altLang="en-US" sz="2000" b="1" spc="30" dirty="0">
                <a:solidFill>
                  <a:srgbClr val="FF0000">
                    <a:alpha val="50000"/>
                  </a:srgbClr>
                </a:solidFill>
                <a:latin typeface="微软雅黑" panose="020B0503020204020204" pitchFamily="34" charset="-122"/>
                <a:ea typeface="微软雅黑" panose="020B0503020204020204" pitchFamily="34" charset="-122"/>
              </a:rPr>
              <a:t>如何判断是否为手性分子？</a:t>
            </a:r>
            <a:endParaRPr lang="zh-CN" altLang="en-US" sz="2000" b="1" spc="30" dirty="0">
              <a:solidFill>
                <a:srgbClr val="FF0000">
                  <a:alpha val="50000"/>
                </a:srgb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rgbClr val="FF0000">
                    <a:alpha val="50000"/>
                  </a:srgbClr>
                </a:solidFill>
                <a:latin typeface="微软雅黑" panose="020B0503020204020204" pitchFamily="34" charset="-122"/>
                <a:ea typeface="微软雅黑" panose="020B0503020204020204" pitchFamily="34" charset="-122"/>
              </a:rPr>
              <a:t>4. </a:t>
            </a:r>
            <a:r>
              <a:rPr lang="zh-CN" altLang="en-US" sz="2000" b="1" spc="30" dirty="0">
                <a:solidFill>
                  <a:srgbClr val="FF0000">
                    <a:alpha val="50000"/>
                  </a:srgbClr>
                </a:solidFill>
                <a:latin typeface="微软雅黑" panose="020B0503020204020204" pitchFamily="34" charset="-122"/>
                <a:ea typeface="微软雅黑" panose="020B0503020204020204" pitchFamily="34" charset="-122"/>
              </a:rPr>
              <a:t>如何判断</a:t>
            </a:r>
            <a:r>
              <a:rPr lang="en-US" altLang="zh-CN" sz="2000" b="1" spc="30" dirty="0">
                <a:solidFill>
                  <a:srgbClr val="FF0000">
                    <a:alpha val="50000"/>
                  </a:srgbClr>
                </a:solidFill>
                <a:latin typeface="微软雅黑" panose="020B0503020204020204" pitchFamily="34" charset="-122"/>
                <a:ea typeface="微软雅黑" panose="020B0503020204020204" pitchFamily="34" charset="-122"/>
              </a:rPr>
              <a:t>R/S</a:t>
            </a:r>
            <a:r>
              <a:rPr lang="zh-CN" altLang="en-US" sz="2000" b="1" spc="30" dirty="0">
                <a:solidFill>
                  <a:srgbClr val="FF0000">
                    <a:alpha val="50000"/>
                  </a:srgbClr>
                </a:solidFill>
                <a:latin typeface="微软雅黑" panose="020B0503020204020204" pitchFamily="34" charset="-122"/>
                <a:ea typeface="微软雅黑" panose="020B0503020204020204" pitchFamily="34" charset="-122"/>
              </a:rPr>
              <a:t>？</a:t>
            </a:r>
            <a:endParaRPr lang="en-US" altLang="zh-CN" sz="2000" b="1" spc="30" dirty="0">
              <a:solidFill>
                <a:srgbClr val="FF0000">
                  <a:alpha val="50000"/>
                </a:srgb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rgbClr val="FF0000">
                    <a:alpha val="50000"/>
                  </a:srgbClr>
                </a:solidFill>
                <a:latin typeface="微软雅黑" panose="020B0503020204020204" pitchFamily="34" charset="-122"/>
                <a:ea typeface="微软雅黑" panose="020B0503020204020204" pitchFamily="34" charset="-122"/>
              </a:rPr>
              <a:t>5. </a:t>
            </a:r>
            <a:r>
              <a:rPr lang="zh-CN" altLang="en-US" sz="2000" b="1" spc="30" dirty="0">
                <a:solidFill>
                  <a:srgbClr val="FF0000">
                    <a:alpha val="50000"/>
                  </a:srgbClr>
                </a:solidFill>
                <a:latin typeface="微软雅黑" panose="020B0503020204020204" pitchFamily="34" charset="-122"/>
                <a:ea typeface="微软雅黑" panose="020B0503020204020204" pitchFamily="34" charset="-122"/>
              </a:rPr>
              <a:t>消旋体是什么？</a:t>
            </a:r>
            <a:endParaRPr lang="zh-CN" altLang="en-US" sz="2000" b="1" spc="30" dirty="0">
              <a:solidFill>
                <a:srgbClr val="FF0000">
                  <a:alpha val="50000"/>
                </a:srgbClr>
              </a:solidFill>
              <a:latin typeface="微软雅黑" panose="020B0503020204020204" pitchFamily="34" charset="-122"/>
              <a:ea typeface="微软雅黑" panose="020B0503020204020204" pitchFamily="34" charset="-122"/>
            </a:endParaRPr>
          </a:p>
          <a:p>
            <a:pPr algn="l">
              <a:lnSpc>
                <a:spcPct val="130000"/>
              </a:lnSpc>
            </a:pPr>
            <a:endParaRPr lang="zh-CN" altLang="en-US" sz="2000" b="1" spc="30" dirty="0">
              <a:solidFill>
                <a:srgbClr val="FF0000">
                  <a:alpha val="50000"/>
                </a:srgbClr>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animEffect transition="in" filter="wipe(left)">
                                      <p:cBhvr>
                                        <p:cTn id="19" dur="500"/>
                                        <p:tgtEl>
                                          <p:spTgt spid="2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build="p"/>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66950" y="473075"/>
            <a:ext cx="9602355" cy="307777"/>
          </a:xfrm>
          <a:prstGeom prst="rect">
            <a:avLst/>
          </a:prstGeom>
          <a:noFill/>
        </p:spPr>
        <p:txBody>
          <a:bodyPr vert="horz" wrap="square">
            <a:spAutoFit/>
          </a:bodyPr>
          <a:lstStyle/>
          <a:p>
            <a:pPr algn="r"/>
            <a:r>
              <a:rPr lang="en-US" altLang="zh-CN" sz="1400" spc="1600">
                <a:solidFill>
                  <a:schemeClr val="tx1">
                    <a:lumMod val="85000"/>
                    <a:lumOff val="15000"/>
                    <a:alpha val="4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rPr>
              <a:t>GRADUATION THESIS DEFENSES</a:t>
            </a:r>
            <a:endParaRPr lang="zh-CN" altLang="en-US" sz="1400" spc="1600">
              <a:solidFill>
                <a:schemeClr val="tx1">
                  <a:lumMod val="85000"/>
                  <a:lumOff val="15000"/>
                  <a:alpha val="40000"/>
                </a:schemeClr>
              </a:solidFill>
              <a:latin typeface="三极正极黑简体" panose="00000500000000000000" pitchFamily="2" charset="-122"/>
              <a:ea typeface="三极正极黑简体" panose="00000500000000000000" pitchFamily="2" charset="-122"/>
              <a:cs typeface="阿里巴巴普惠体" panose="00020600040101010101" pitchFamily="18" charset="-122"/>
              <a:sym typeface="阿里巴巴普惠体" panose="00020600040101010101" pitchFamily="18" charset="-122"/>
            </a:endParaRPr>
          </a:p>
        </p:txBody>
      </p:sp>
      <p:sp>
        <p:nvSpPr>
          <p:cNvPr id="3" name="文本框 2"/>
          <p:cNvSpPr txBox="1"/>
          <p:nvPr/>
        </p:nvSpPr>
        <p:spPr>
          <a:xfrm>
            <a:off x="7663962" y="2573804"/>
            <a:ext cx="3537438" cy="1014730"/>
          </a:xfrm>
          <a:prstGeom prst="rect">
            <a:avLst/>
          </a:prstGeom>
          <a:noFill/>
        </p:spPr>
        <p:txBody>
          <a:bodyPr wrap="square" rtlCol="0">
            <a:spAutoFit/>
          </a:bodyPr>
          <a:lstStyle/>
          <a:p>
            <a:pPr algn="r"/>
            <a:r>
              <a:rPr lang="zh-CN" altLang="en-US" sz="6000" spc="30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构象异构</a:t>
            </a:r>
            <a:endParaRPr lang="zh-CN" altLang="en-US" sz="6000" spc="30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nvGrpSpPr>
          <p:cNvPr id="8" name="组合 7"/>
          <p:cNvGrpSpPr/>
          <p:nvPr/>
        </p:nvGrpSpPr>
        <p:grpSpPr>
          <a:xfrm>
            <a:off x="9835661" y="1454432"/>
            <a:ext cx="1321777" cy="1200329"/>
            <a:chOff x="9835661" y="1454432"/>
            <a:chExt cx="1321777" cy="1200329"/>
          </a:xfrm>
        </p:grpSpPr>
        <p:sp>
          <p:nvSpPr>
            <p:cNvPr id="5" name="文本框 4"/>
            <p:cNvSpPr txBox="1"/>
            <p:nvPr/>
          </p:nvSpPr>
          <p:spPr>
            <a:xfrm>
              <a:off x="9835661" y="1454432"/>
              <a:ext cx="1321777" cy="1200329"/>
            </a:xfrm>
            <a:prstGeom prst="rect">
              <a:avLst/>
            </a:prstGeom>
            <a:noFill/>
          </p:spPr>
          <p:txBody>
            <a:bodyPr wrap="square" rtlCol="0">
              <a:spAutoFit/>
            </a:bodyPr>
            <a:lstStyle/>
            <a:p>
              <a:pPr algn="r"/>
              <a:r>
                <a:rPr lang="en-US" altLang="zh-CN" sz="7200" spc="30" dirty="0">
                  <a:solidFill>
                    <a:srgbClr val="9E9E9D">
                      <a:alpha val="70000"/>
                    </a:srgb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02</a:t>
              </a:r>
              <a:endParaRPr lang="en-US" altLang="zh-CN" sz="7200" spc="30" dirty="0">
                <a:solidFill>
                  <a:srgbClr val="9E9E9D">
                    <a:alpha val="70000"/>
                  </a:srgb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cxnSp>
          <p:nvCxnSpPr>
            <p:cNvPr id="7" name="直接连接符 6"/>
            <p:cNvCxnSpPr/>
            <p:nvPr/>
          </p:nvCxnSpPr>
          <p:spPr>
            <a:xfrm>
              <a:off x="10150563" y="2526179"/>
              <a:ext cx="864000" cy="0"/>
            </a:xfrm>
            <a:prstGeom prst="line">
              <a:avLst/>
            </a:prstGeom>
            <a:ln w="19050">
              <a:solidFill>
                <a:schemeClr val="accent2">
                  <a:alpha val="50000"/>
                </a:schemeClr>
              </a:solidFill>
            </a:ln>
          </p:spPr>
          <p:style>
            <a:lnRef idx="2">
              <a:schemeClr val="accent1"/>
            </a:lnRef>
            <a:fillRef idx="0">
              <a:schemeClr val="accent1"/>
            </a:fillRef>
            <a:effectRef idx="1">
              <a:schemeClr val="accent1"/>
            </a:effectRef>
            <a:fontRef idx="minor">
              <a:schemeClr val="tx1"/>
            </a:fontRef>
          </p:style>
        </p:cxnSp>
      </p:grpSp>
      <p:sp>
        <p:nvSpPr>
          <p:cNvPr id="9" name="文本框 8"/>
          <p:cNvSpPr txBox="1"/>
          <p:nvPr/>
        </p:nvSpPr>
        <p:spPr>
          <a:xfrm>
            <a:off x="8554085" y="3588236"/>
            <a:ext cx="2603500" cy="3291840"/>
          </a:xfrm>
          <a:prstGeom prst="rect">
            <a:avLst/>
          </a:prstGeom>
          <a:noFill/>
        </p:spPr>
        <p:txBody>
          <a:bodyPr wrap="square">
            <a:spAutoFit/>
          </a:bodyPr>
          <a:lstStyle/>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1.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什么是构象异构？</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2.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为什么有</a:t>
            </a: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什么时候有构象异构？</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3.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分为哪些类型？</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4.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有哪些不同的构象？</a:t>
            </a: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5.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哪种构象</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更加稳定？</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r>
              <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6. </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不同构象</a:t>
            </a:r>
            <a:r>
              <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rPr>
              <a:t>怎么画？</a:t>
            </a:r>
            <a:endParaRPr lang="zh-CN" altLang="en-US"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a:p>
            <a:pPr algn="l">
              <a:lnSpc>
                <a:spcPct val="130000"/>
              </a:lnSpc>
            </a:pPr>
            <a:endParaRPr lang="en-US" altLang="zh-CN" sz="2000" b="1" spc="30" dirty="0">
              <a:solidFill>
                <a:schemeClr val="tx1">
                  <a:lumMod val="85000"/>
                  <a:lumOff val="15000"/>
                  <a:alpha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87375" y="2015055"/>
            <a:ext cx="5285146" cy="1477328"/>
          </a:xfrm>
          <a:prstGeom prst="rect">
            <a:avLst/>
          </a:prstGeom>
          <a:noFill/>
        </p:spPr>
        <p:txBody>
          <a:bodyPr wrap="square" rtlCol="0">
            <a:spAutoFit/>
          </a:bodyPr>
          <a:lstStyle/>
          <a:p>
            <a:r>
              <a:rPr lang="zh-CN" altLang="en-US" sz="9000" spc="600" dirty="0">
                <a:solidFill>
                  <a:schemeClr val="tx1">
                    <a:lumMod val="85000"/>
                    <a:lumOff val="15000"/>
                  </a:schemeClr>
                </a:solidFill>
                <a:latin typeface="思源宋体 CN Heavy" pitchFamily="18" charset="-122"/>
                <a:ea typeface="思源宋体 CN Heavy" pitchFamily="18" charset="-122"/>
              </a:rPr>
              <a:t>敬请指正</a:t>
            </a:r>
            <a:endParaRPr lang="zh-CN" altLang="en-US" sz="9000" spc="600" dirty="0">
              <a:solidFill>
                <a:schemeClr val="tx1">
                  <a:lumMod val="85000"/>
                  <a:lumOff val="15000"/>
                </a:schemeClr>
              </a:solidFill>
              <a:latin typeface="思源宋体 CN Heavy" pitchFamily="18" charset="-122"/>
              <a:ea typeface="思源宋体 CN Heavy" pitchFamily="18" charset="-122"/>
            </a:endParaRPr>
          </a:p>
        </p:txBody>
      </p:sp>
      <p:sp>
        <p:nvSpPr>
          <p:cNvPr id="12" name="文本框 11"/>
          <p:cNvSpPr txBox="1"/>
          <p:nvPr/>
        </p:nvSpPr>
        <p:spPr>
          <a:xfrm>
            <a:off x="994628" y="4185295"/>
            <a:ext cx="1624324" cy="485140"/>
          </a:xfrm>
          <a:prstGeom prst="rect">
            <a:avLst/>
          </a:prstGeom>
          <a:noFill/>
        </p:spPr>
        <p:txBody>
          <a:bodyPr vert="horz" wrap="square">
            <a:spAutoFit/>
          </a:bodyPr>
          <a:lstStyle/>
          <a:p>
            <a:pPr>
              <a:lnSpc>
                <a:spcPct val="160000"/>
              </a:lnSpc>
            </a:pPr>
            <a:r>
              <a:rPr lang="zh-CN" altLang="en-US" sz="1600" dirty="0" smtClean="0">
                <a:solidFill>
                  <a:schemeClr val="tx1">
                    <a:lumMod val="85000"/>
                    <a:lumOff val="15000"/>
                    <a:alpha val="7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汇报人：郭梦泽</a:t>
            </a:r>
            <a:r>
              <a:rPr lang="en-US" altLang="zh-CN" sz="1600" dirty="0" smtClean="0">
                <a:solidFill>
                  <a:schemeClr val="tx1">
                    <a:lumMod val="85000"/>
                    <a:lumOff val="15000"/>
                    <a:alpha val="7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  </a:t>
            </a:r>
            <a:endParaRPr lang="zh-CN" altLang="en-US" sz="1600" dirty="0">
              <a:solidFill>
                <a:schemeClr val="tx1">
                  <a:lumMod val="85000"/>
                  <a:lumOff val="15000"/>
                  <a:alpha val="70000"/>
                </a:schemeClr>
              </a:solidFill>
              <a:latin typeface="微软雅黑" panose="020B0503020204020204" pitchFamily="34" charset="-122"/>
              <a:ea typeface="微软雅黑" panose="020B0503020204020204" pitchFamily="34" charset="-122"/>
              <a:cs typeface="阿里巴巴普惠体" panose="00020600040101010101" pitchFamily="18" charset="-122"/>
              <a:sym typeface="阿里巴巴普惠体" panose="00020600040101010101" pitchFamily="18" charset="-122"/>
            </a:endParaRPr>
          </a:p>
        </p:txBody>
      </p:sp>
      <p:grpSp>
        <p:nvGrpSpPr>
          <p:cNvPr id="57" name="组合 56"/>
          <p:cNvGrpSpPr/>
          <p:nvPr/>
        </p:nvGrpSpPr>
        <p:grpSpPr>
          <a:xfrm>
            <a:off x="774337" y="4814224"/>
            <a:ext cx="1246505" cy="306705"/>
            <a:chOff x="774337" y="4814224"/>
            <a:chExt cx="1246505" cy="306705"/>
          </a:xfrm>
        </p:grpSpPr>
        <p:sp>
          <p:nvSpPr>
            <p:cNvPr id="16" name="文本框 15"/>
            <p:cNvSpPr txBox="1"/>
            <p:nvPr/>
          </p:nvSpPr>
          <p:spPr>
            <a:xfrm>
              <a:off x="919117" y="4814224"/>
              <a:ext cx="1101725" cy="306705"/>
            </a:xfrm>
            <a:prstGeom prst="rect">
              <a:avLst/>
            </a:prstGeom>
            <a:noFill/>
          </p:spPr>
          <p:txBody>
            <a:bodyPr vert="horz" wrap="square">
              <a:spAutoFit/>
            </a:bodyPr>
            <a:lstStyle/>
            <a:p>
              <a:pPr algn="ctr"/>
              <a:r>
                <a:rPr lang="zh-CN" altLang="en-US" sz="1400" dirty="0">
                  <a:solidFill>
                    <a:schemeClr val="tx1">
                      <a:lumMod val="85000"/>
                      <a:lumOff val="15000"/>
                      <a:alpha val="7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钱学森学院</a:t>
              </a:r>
              <a:endParaRPr lang="zh-CN" altLang="en-US" sz="1400" dirty="0">
                <a:solidFill>
                  <a:schemeClr val="tx1">
                    <a:lumMod val="85000"/>
                    <a:lumOff val="15000"/>
                    <a:alpha val="7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nvGrpSpPr>
            <p:cNvPr id="2" name="图形 10"/>
            <p:cNvGrpSpPr/>
            <p:nvPr/>
          </p:nvGrpSpPr>
          <p:grpSpPr>
            <a:xfrm>
              <a:off x="774337" y="4831739"/>
              <a:ext cx="161781" cy="207698"/>
              <a:chOff x="10787723" y="1897644"/>
              <a:chExt cx="305552" cy="392274"/>
            </a:xfrm>
            <a:noFill/>
          </p:grpSpPr>
          <p:sp>
            <p:nvSpPr>
              <p:cNvPr id="3" name="任意多边形: 形状 2"/>
              <p:cNvSpPr/>
              <p:nvPr/>
            </p:nvSpPr>
            <p:spPr>
              <a:xfrm>
                <a:off x="10787723" y="1978526"/>
                <a:ext cx="122220" cy="311393"/>
              </a:xfrm>
              <a:custGeom>
                <a:avLst/>
                <a:gdLst>
                  <a:gd name="connsiteX0" fmla="*/ 122221 w 122220"/>
                  <a:gd name="connsiteY0" fmla="*/ 285781 h 311393"/>
                  <a:gd name="connsiteX1" fmla="*/ 0 w 122220"/>
                  <a:gd name="connsiteY1" fmla="*/ 285781 h 311393"/>
                  <a:gd name="connsiteX2" fmla="*/ 0 w 122220"/>
                  <a:gd name="connsiteY2" fmla="*/ 0 h 311393"/>
                  <a:gd name="connsiteX3" fmla="*/ 122221 w 122220"/>
                  <a:gd name="connsiteY3" fmla="*/ 0 h 311393"/>
                  <a:gd name="connsiteX4" fmla="*/ 122221 w 122220"/>
                  <a:gd name="connsiteY4" fmla="*/ 285781 h 311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0" h="311393">
                    <a:moveTo>
                      <a:pt x="122221" y="285781"/>
                    </a:moveTo>
                    <a:cubicBezTo>
                      <a:pt x="88071" y="319931"/>
                      <a:pt x="34150" y="319931"/>
                      <a:pt x="0" y="285781"/>
                    </a:cubicBezTo>
                    <a:cubicBezTo>
                      <a:pt x="0" y="190521"/>
                      <a:pt x="0" y="95260"/>
                      <a:pt x="0" y="0"/>
                    </a:cubicBezTo>
                    <a:cubicBezTo>
                      <a:pt x="34150" y="34150"/>
                      <a:pt x="88071" y="34150"/>
                      <a:pt x="122221" y="0"/>
                    </a:cubicBezTo>
                    <a:cubicBezTo>
                      <a:pt x="122221" y="95260"/>
                      <a:pt x="122221" y="190521"/>
                      <a:pt x="122221" y="285781"/>
                    </a:cubicBezTo>
                    <a:close/>
                  </a:path>
                </a:pathLst>
              </a:custGeom>
              <a:noFill/>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4" name="任意多边形: 形状 3"/>
              <p:cNvSpPr/>
              <p:nvPr/>
            </p:nvSpPr>
            <p:spPr>
              <a:xfrm>
                <a:off x="10818278" y="2073786"/>
                <a:ext cx="61110" cy="8088"/>
              </a:xfrm>
              <a:custGeom>
                <a:avLst/>
                <a:gdLst>
                  <a:gd name="connsiteX0" fmla="*/ 61111 w 61110"/>
                  <a:gd name="connsiteY0" fmla="*/ 0 h 8088"/>
                  <a:gd name="connsiteX1" fmla="*/ 0 w 61110"/>
                  <a:gd name="connsiteY1" fmla="*/ 0 h 8088"/>
                </a:gdLst>
                <a:ahLst/>
                <a:cxnLst>
                  <a:cxn ang="0">
                    <a:pos x="connsiteX0" y="connsiteY0"/>
                  </a:cxn>
                  <a:cxn ang="0">
                    <a:pos x="connsiteX1" y="connsiteY1"/>
                  </a:cxn>
                </a:cxnLst>
                <a:rect l="l" t="t" r="r" b="b"/>
                <a:pathLst>
                  <a:path w="61110" h="8088">
                    <a:moveTo>
                      <a:pt x="61111" y="0"/>
                    </a:moveTo>
                    <a:cubicBezTo>
                      <a:pt x="50327" y="10784"/>
                      <a:pt x="10784" y="10784"/>
                      <a:pt x="0" y="0"/>
                    </a:cubicBezTo>
                  </a:path>
                </a:pathLst>
              </a:custGeom>
              <a:noFill/>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5" name="任意多边形: 形状 4"/>
              <p:cNvSpPr/>
              <p:nvPr/>
            </p:nvSpPr>
            <p:spPr>
              <a:xfrm>
                <a:off x="10818278" y="2201399"/>
                <a:ext cx="61110" cy="8088"/>
              </a:xfrm>
              <a:custGeom>
                <a:avLst/>
                <a:gdLst>
                  <a:gd name="connsiteX0" fmla="*/ 61111 w 61110"/>
                  <a:gd name="connsiteY0" fmla="*/ 0 h 8088"/>
                  <a:gd name="connsiteX1" fmla="*/ 0 w 61110"/>
                  <a:gd name="connsiteY1" fmla="*/ 0 h 8088"/>
                </a:gdLst>
                <a:ahLst/>
                <a:cxnLst>
                  <a:cxn ang="0">
                    <a:pos x="connsiteX0" y="connsiteY0"/>
                  </a:cxn>
                  <a:cxn ang="0">
                    <a:pos x="connsiteX1" y="connsiteY1"/>
                  </a:cxn>
                </a:cxnLst>
                <a:rect l="l" t="t" r="r" b="b"/>
                <a:pathLst>
                  <a:path w="61110" h="8088">
                    <a:moveTo>
                      <a:pt x="61111" y="0"/>
                    </a:moveTo>
                    <a:cubicBezTo>
                      <a:pt x="50327" y="10784"/>
                      <a:pt x="10784" y="10784"/>
                      <a:pt x="0" y="0"/>
                    </a:cubicBezTo>
                  </a:path>
                </a:pathLst>
              </a:custGeom>
              <a:noFill/>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6" name="任意多边形: 形状 5"/>
              <p:cNvSpPr/>
              <p:nvPr/>
            </p:nvSpPr>
            <p:spPr>
              <a:xfrm>
                <a:off x="10787723" y="1897644"/>
                <a:ext cx="17973" cy="100652"/>
              </a:xfrm>
              <a:custGeom>
                <a:avLst/>
                <a:gdLst>
                  <a:gd name="connsiteX0" fmla="*/ 0 w 17973"/>
                  <a:gd name="connsiteY0" fmla="*/ 0 h 100652"/>
                  <a:gd name="connsiteX1" fmla="*/ 0 w 17973"/>
                  <a:gd name="connsiteY1" fmla="*/ 100652 h 100652"/>
                </a:gdLst>
                <a:ahLst/>
                <a:cxnLst>
                  <a:cxn ang="0">
                    <a:pos x="connsiteX0" y="connsiteY0"/>
                  </a:cxn>
                  <a:cxn ang="0">
                    <a:pos x="connsiteX1" y="connsiteY1"/>
                  </a:cxn>
                </a:cxnLst>
                <a:rect l="l" t="t" r="r" b="b"/>
                <a:pathLst>
                  <a:path w="17973" h="100652">
                    <a:moveTo>
                      <a:pt x="0" y="0"/>
                    </a:moveTo>
                    <a:lnTo>
                      <a:pt x="0" y="100652"/>
                    </a:lnTo>
                  </a:path>
                </a:pathLst>
              </a:custGeom>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7" name="任意多边形: 形状 6"/>
              <p:cNvSpPr/>
              <p:nvPr/>
            </p:nvSpPr>
            <p:spPr>
              <a:xfrm>
                <a:off x="10909943" y="1897644"/>
                <a:ext cx="17973" cy="100652"/>
              </a:xfrm>
              <a:custGeom>
                <a:avLst/>
                <a:gdLst>
                  <a:gd name="connsiteX0" fmla="*/ 0 w 17973"/>
                  <a:gd name="connsiteY0" fmla="*/ 0 h 100652"/>
                  <a:gd name="connsiteX1" fmla="*/ 0 w 17973"/>
                  <a:gd name="connsiteY1" fmla="*/ 100652 h 100652"/>
                </a:gdLst>
                <a:ahLst/>
                <a:cxnLst>
                  <a:cxn ang="0">
                    <a:pos x="connsiteX0" y="connsiteY0"/>
                  </a:cxn>
                  <a:cxn ang="0">
                    <a:pos x="connsiteX1" y="connsiteY1"/>
                  </a:cxn>
                </a:cxnLst>
                <a:rect l="l" t="t" r="r" b="b"/>
                <a:pathLst>
                  <a:path w="17973" h="100652">
                    <a:moveTo>
                      <a:pt x="0" y="0"/>
                    </a:moveTo>
                    <a:lnTo>
                      <a:pt x="0" y="100652"/>
                    </a:lnTo>
                  </a:path>
                </a:pathLst>
              </a:custGeom>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10" name="任意多边形: 形状 9"/>
              <p:cNvSpPr/>
              <p:nvPr/>
            </p:nvSpPr>
            <p:spPr>
              <a:xfrm>
                <a:off x="10848833" y="1897644"/>
                <a:ext cx="17973" cy="61110"/>
              </a:xfrm>
              <a:custGeom>
                <a:avLst/>
                <a:gdLst>
                  <a:gd name="connsiteX0" fmla="*/ 0 w 17973"/>
                  <a:gd name="connsiteY0" fmla="*/ 0 h 61110"/>
                  <a:gd name="connsiteX1" fmla="*/ 0 w 17973"/>
                  <a:gd name="connsiteY1" fmla="*/ 61110 h 61110"/>
                </a:gdLst>
                <a:ahLst/>
                <a:cxnLst>
                  <a:cxn ang="0">
                    <a:pos x="connsiteX0" y="connsiteY0"/>
                  </a:cxn>
                  <a:cxn ang="0">
                    <a:pos x="connsiteX1" y="connsiteY1"/>
                  </a:cxn>
                </a:cxnLst>
                <a:rect l="l" t="t" r="r" b="b"/>
                <a:pathLst>
                  <a:path w="17973" h="61110">
                    <a:moveTo>
                      <a:pt x="0" y="0"/>
                    </a:moveTo>
                    <a:lnTo>
                      <a:pt x="0" y="61110"/>
                    </a:lnTo>
                  </a:path>
                </a:pathLst>
              </a:custGeom>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13" name="任意多边形: 形状 12"/>
              <p:cNvSpPr/>
              <p:nvPr/>
            </p:nvSpPr>
            <p:spPr>
              <a:xfrm>
                <a:off x="10971054" y="1978526"/>
                <a:ext cx="122221" cy="311393"/>
              </a:xfrm>
              <a:custGeom>
                <a:avLst/>
                <a:gdLst>
                  <a:gd name="connsiteX0" fmla="*/ 122221 w 122221"/>
                  <a:gd name="connsiteY0" fmla="*/ 285781 h 311393"/>
                  <a:gd name="connsiteX1" fmla="*/ 0 w 122221"/>
                  <a:gd name="connsiteY1" fmla="*/ 285781 h 311393"/>
                  <a:gd name="connsiteX2" fmla="*/ 0 w 122221"/>
                  <a:gd name="connsiteY2" fmla="*/ 0 h 311393"/>
                  <a:gd name="connsiteX3" fmla="*/ 122221 w 122221"/>
                  <a:gd name="connsiteY3" fmla="*/ 0 h 311393"/>
                  <a:gd name="connsiteX4" fmla="*/ 122221 w 122221"/>
                  <a:gd name="connsiteY4" fmla="*/ 285781 h 311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1" h="311393">
                    <a:moveTo>
                      <a:pt x="122221" y="285781"/>
                    </a:moveTo>
                    <a:cubicBezTo>
                      <a:pt x="88071" y="319931"/>
                      <a:pt x="34150" y="319931"/>
                      <a:pt x="0" y="285781"/>
                    </a:cubicBezTo>
                    <a:cubicBezTo>
                      <a:pt x="0" y="190521"/>
                      <a:pt x="0" y="95260"/>
                      <a:pt x="0" y="0"/>
                    </a:cubicBezTo>
                    <a:cubicBezTo>
                      <a:pt x="34150" y="34150"/>
                      <a:pt x="88071" y="34150"/>
                      <a:pt x="122221" y="0"/>
                    </a:cubicBezTo>
                    <a:cubicBezTo>
                      <a:pt x="122221" y="95260"/>
                      <a:pt x="122221" y="190521"/>
                      <a:pt x="122221" y="285781"/>
                    </a:cubicBezTo>
                    <a:close/>
                  </a:path>
                </a:pathLst>
              </a:custGeom>
              <a:noFill/>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24" name="任意多边形: 形状 23"/>
              <p:cNvSpPr/>
              <p:nvPr/>
            </p:nvSpPr>
            <p:spPr>
              <a:xfrm>
                <a:off x="11001609" y="2073786"/>
                <a:ext cx="61110" cy="8088"/>
              </a:xfrm>
              <a:custGeom>
                <a:avLst/>
                <a:gdLst>
                  <a:gd name="connsiteX0" fmla="*/ 61110 w 61110"/>
                  <a:gd name="connsiteY0" fmla="*/ 0 h 8088"/>
                  <a:gd name="connsiteX1" fmla="*/ 0 w 61110"/>
                  <a:gd name="connsiteY1" fmla="*/ 0 h 8088"/>
                </a:gdLst>
                <a:ahLst/>
                <a:cxnLst>
                  <a:cxn ang="0">
                    <a:pos x="connsiteX0" y="connsiteY0"/>
                  </a:cxn>
                  <a:cxn ang="0">
                    <a:pos x="connsiteX1" y="connsiteY1"/>
                  </a:cxn>
                </a:cxnLst>
                <a:rect l="l" t="t" r="r" b="b"/>
                <a:pathLst>
                  <a:path w="61110" h="8088">
                    <a:moveTo>
                      <a:pt x="61110" y="0"/>
                    </a:moveTo>
                    <a:cubicBezTo>
                      <a:pt x="50326" y="10784"/>
                      <a:pt x="10784" y="10784"/>
                      <a:pt x="0" y="0"/>
                    </a:cubicBezTo>
                  </a:path>
                </a:pathLst>
              </a:custGeom>
              <a:noFill/>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25" name="任意多边形: 形状 24"/>
              <p:cNvSpPr/>
              <p:nvPr/>
            </p:nvSpPr>
            <p:spPr>
              <a:xfrm>
                <a:off x="11001609" y="2201399"/>
                <a:ext cx="61110" cy="8088"/>
              </a:xfrm>
              <a:custGeom>
                <a:avLst/>
                <a:gdLst>
                  <a:gd name="connsiteX0" fmla="*/ 61110 w 61110"/>
                  <a:gd name="connsiteY0" fmla="*/ 0 h 8088"/>
                  <a:gd name="connsiteX1" fmla="*/ 0 w 61110"/>
                  <a:gd name="connsiteY1" fmla="*/ 0 h 8088"/>
                </a:gdLst>
                <a:ahLst/>
                <a:cxnLst>
                  <a:cxn ang="0">
                    <a:pos x="connsiteX0" y="connsiteY0"/>
                  </a:cxn>
                  <a:cxn ang="0">
                    <a:pos x="connsiteX1" y="connsiteY1"/>
                  </a:cxn>
                </a:cxnLst>
                <a:rect l="l" t="t" r="r" b="b"/>
                <a:pathLst>
                  <a:path w="61110" h="8088">
                    <a:moveTo>
                      <a:pt x="61110" y="0"/>
                    </a:moveTo>
                    <a:cubicBezTo>
                      <a:pt x="50326" y="10784"/>
                      <a:pt x="10784" y="10784"/>
                      <a:pt x="0" y="0"/>
                    </a:cubicBezTo>
                  </a:path>
                </a:pathLst>
              </a:custGeom>
              <a:noFill/>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26" name="任意多边形: 形状 25"/>
              <p:cNvSpPr/>
              <p:nvPr/>
            </p:nvSpPr>
            <p:spPr>
              <a:xfrm>
                <a:off x="10971054" y="1897644"/>
                <a:ext cx="17973" cy="100652"/>
              </a:xfrm>
              <a:custGeom>
                <a:avLst/>
                <a:gdLst>
                  <a:gd name="connsiteX0" fmla="*/ 0 w 17973"/>
                  <a:gd name="connsiteY0" fmla="*/ 0 h 100652"/>
                  <a:gd name="connsiteX1" fmla="*/ 0 w 17973"/>
                  <a:gd name="connsiteY1" fmla="*/ 100652 h 100652"/>
                </a:gdLst>
                <a:ahLst/>
                <a:cxnLst>
                  <a:cxn ang="0">
                    <a:pos x="connsiteX0" y="connsiteY0"/>
                  </a:cxn>
                  <a:cxn ang="0">
                    <a:pos x="connsiteX1" y="connsiteY1"/>
                  </a:cxn>
                </a:cxnLst>
                <a:rect l="l" t="t" r="r" b="b"/>
                <a:pathLst>
                  <a:path w="17973" h="100652">
                    <a:moveTo>
                      <a:pt x="0" y="0"/>
                    </a:moveTo>
                    <a:lnTo>
                      <a:pt x="0" y="100652"/>
                    </a:lnTo>
                  </a:path>
                </a:pathLst>
              </a:custGeom>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27" name="任意多边形: 形状 26"/>
              <p:cNvSpPr/>
              <p:nvPr/>
            </p:nvSpPr>
            <p:spPr>
              <a:xfrm>
                <a:off x="11093275" y="1897644"/>
                <a:ext cx="17973" cy="100652"/>
              </a:xfrm>
              <a:custGeom>
                <a:avLst/>
                <a:gdLst>
                  <a:gd name="connsiteX0" fmla="*/ 0 w 17973"/>
                  <a:gd name="connsiteY0" fmla="*/ 0 h 100652"/>
                  <a:gd name="connsiteX1" fmla="*/ 0 w 17973"/>
                  <a:gd name="connsiteY1" fmla="*/ 100652 h 100652"/>
                </a:gdLst>
                <a:ahLst/>
                <a:cxnLst>
                  <a:cxn ang="0">
                    <a:pos x="connsiteX0" y="connsiteY0"/>
                  </a:cxn>
                  <a:cxn ang="0">
                    <a:pos x="connsiteX1" y="connsiteY1"/>
                  </a:cxn>
                </a:cxnLst>
                <a:rect l="l" t="t" r="r" b="b"/>
                <a:pathLst>
                  <a:path w="17973" h="100652">
                    <a:moveTo>
                      <a:pt x="0" y="0"/>
                    </a:moveTo>
                    <a:lnTo>
                      <a:pt x="0" y="100652"/>
                    </a:lnTo>
                  </a:path>
                </a:pathLst>
              </a:custGeom>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28" name="任意多边形: 形状 27"/>
              <p:cNvSpPr/>
              <p:nvPr/>
            </p:nvSpPr>
            <p:spPr>
              <a:xfrm>
                <a:off x="11032164" y="1897644"/>
                <a:ext cx="17973" cy="61110"/>
              </a:xfrm>
              <a:custGeom>
                <a:avLst/>
                <a:gdLst>
                  <a:gd name="connsiteX0" fmla="*/ 0 w 17973"/>
                  <a:gd name="connsiteY0" fmla="*/ 0 h 61110"/>
                  <a:gd name="connsiteX1" fmla="*/ 0 w 17973"/>
                  <a:gd name="connsiteY1" fmla="*/ 61110 h 61110"/>
                </a:gdLst>
                <a:ahLst/>
                <a:cxnLst>
                  <a:cxn ang="0">
                    <a:pos x="connsiteX0" y="connsiteY0"/>
                  </a:cxn>
                  <a:cxn ang="0">
                    <a:pos x="connsiteX1" y="connsiteY1"/>
                  </a:cxn>
                </a:cxnLst>
                <a:rect l="l" t="t" r="r" b="b"/>
                <a:pathLst>
                  <a:path w="17973" h="61110">
                    <a:moveTo>
                      <a:pt x="0" y="0"/>
                    </a:moveTo>
                    <a:lnTo>
                      <a:pt x="0" y="61110"/>
                    </a:lnTo>
                  </a:path>
                </a:pathLst>
              </a:custGeom>
              <a:ln w="12700"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grpSp>
        <p:cxnSp>
          <p:nvCxnSpPr>
            <p:cNvPr id="31" name="直接连接符 30"/>
            <p:cNvCxnSpPr/>
            <p:nvPr/>
          </p:nvCxnSpPr>
          <p:spPr>
            <a:xfrm flipH="1">
              <a:off x="1012938" y="4830638"/>
              <a:ext cx="0" cy="20880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58" name="组合 57"/>
          <p:cNvGrpSpPr/>
          <p:nvPr/>
        </p:nvGrpSpPr>
        <p:grpSpPr>
          <a:xfrm>
            <a:off x="1993775" y="4814224"/>
            <a:ext cx="1033787" cy="306705"/>
            <a:chOff x="1949055" y="4814224"/>
            <a:chExt cx="1033787" cy="306705"/>
          </a:xfrm>
        </p:grpSpPr>
        <p:sp>
          <p:nvSpPr>
            <p:cNvPr id="18" name="文本框 17"/>
            <p:cNvSpPr txBox="1"/>
            <p:nvPr/>
          </p:nvSpPr>
          <p:spPr>
            <a:xfrm>
              <a:off x="2096563" y="4814224"/>
              <a:ext cx="886279" cy="306705"/>
            </a:xfrm>
            <a:prstGeom prst="rect">
              <a:avLst/>
            </a:prstGeom>
            <a:noFill/>
          </p:spPr>
          <p:txBody>
            <a:bodyPr vert="horz" wrap="square">
              <a:spAutoFit/>
            </a:bodyPr>
            <a:lstStyle/>
            <a:p>
              <a:pPr algn="ctr"/>
              <a:r>
                <a:rPr lang="zh-CN" altLang="en-US" sz="1400" dirty="0">
                  <a:solidFill>
                    <a:schemeClr val="tx1">
                      <a:lumMod val="85000"/>
                      <a:lumOff val="15000"/>
                      <a:alpha val="7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少年班</a:t>
              </a:r>
              <a:endParaRPr lang="zh-CN" altLang="en-US" sz="1400" dirty="0">
                <a:solidFill>
                  <a:schemeClr val="tx1">
                    <a:lumMod val="85000"/>
                    <a:lumOff val="15000"/>
                    <a:alpha val="7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29" name="图形 2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949055" y="4830638"/>
              <a:ext cx="171323" cy="208800"/>
            </a:xfrm>
            <a:prstGeom prst="rect">
              <a:avLst/>
            </a:prstGeom>
          </p:spPr>
        </p:pic>
        <p:cxnSp>
          <p:nvCxnSpPr>
            <p:cNvPr id="32" name="直接连接符 31"/>
            <p:cNvCxnSpPr/>
            <p:nvPr/>
          </p:nvCxnSpPr>
          <p:spPr>
            <a:xfrm flipH="1">
              <a:off x="2170225" y="4830638"/>
              <a:ext cx="0" cy="20880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59" name="组合 58"/>
          <p:cNvGrpSpPr/>
          <p:nvPr/>
        </p:nvGrpSpPr>
        <p:grpSpPr>
          <a:xfrm>
            <a:off x="3130350" y="4814224"/>
            <a:ext cx="895883" cy="306705"/>
            <a:chOff x="2973165" y="4814224"/>
            <a:chExt cx="895883" cy="306705"/>
          </a:xfrm>
        </p:grpSpPr>
        <p:sp>
          <p:nvSpPr>
            <p:cNvPr id="20" name="文本框 19"/>
            <p:cNvSpPr txBox="1"/>
            <p:nvPr/>
          </p:nvSpPr>
          <p:spPr>
            <a:xfrm>
              <a:off x="3094942" y="4814224"/>
              <a:ext cx="774106" cy="306705"/>
            </a:xfrm>
            <a:prstGeom prst="rect">
              <a:avLst/>
            </a:prstGeom>
            <a:noFill/>
          </p:spPr>
          <p:txBody>
            <a:bodyPr vert="horz" wrap="square">
              <a:spAutoFit/>
            </a:bodyPr>
            <a:lstStyle/>
            <a:p>
              <a:pPr algn="ctr"/>
              <a:r>
                <a:rPr lang="en-US" altLang="zh-CN" sz="1400" dirty="0">
                  <a:solidFill>
                    <a:schemeClr val="tx1">
                      <a:lumMod val="85000"/>
                      <a:lumOff val="15000"/>
                      <a:alpha val="7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2302</a:t>
              </a:r>
              <a:endParaRPr lang="en-US" altLang="zh-CN" sz="1400" dirty="0">
                <a:solidFill>
                  <a:schemeClr val="tx1">
                    <a:lumMod val="85000"/>
                    <a:lumOff val="15000"/>
                    <a:alpha val="70000"/>
                  </a:schemeClr>
                </a:solidFill>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grpSp>
          <p:nvGrpSpPr>
            <p:cNvPr id="48" name="图形 10"/>
            <p:cNvGrpSpPr>
              <a:grpSpLocks noChangeAspect="1"/>
            </p:cNvGrpSpPr>
            <p:nvPr/>
          </p:nvGrpSpPr>
          <p:grpSpPr>
            <a:xfrm>
              <a:off x="2973165" y="4830638"/>
              <a:ext cx="168409" cy="208800"/>
              <a:chOff x="8989504" y="984583"/>
              <a:chExt cx="326177" cy="404407"/>
            </a:xfrm>
            <a:noFill/>
          </p:grpSpPr>
          <p:sp>
            <p:nvSpPr>
              <p:cNvPr id="49" name="任意多边形: 形状 48"/>
              <p:cNvSpPr/>
              <p:nvPr/>
            </p:nvSpPr>
            <p:spPr>
              <a:xfrm>
                <a:off x="9031698" y="1015138"/>
                <a:ext cx="283983" cy="283983"/>
              </a:xfrm>
              <a:custGeom>
                <a:avLst/>
                <a:gdLst>
                  <a:gd name="connsiteX0" fmla="*/ 283984 w 283983"/>
                  <a:gd name="connsiteY0" fmla="*/ 141992 h 283983"/>
                  <a:gd name="connsiteX1" fmla="*/ 141992 w 283983"/>
                  <a:gd name="connsiteY1" fmla="*/ 283984 h 283983"/>
                  <a:gd name="connsiteX2" fmla="*/ 0 w 283983"/>
                  <a:gd name="connsiteY2" fmla="*/ 141992 h 283983"/>
                  <a:gd name="connsiteX3" fmla="*/ 141992 w 283983"/>
                  <a:gd name="connsiteY3" fmla="*/ 0 h 283983"/>
                  <a:gd name="connsiteX4" fmla="*/ 283984 w 283983"/>
                  <a:gd name="connsiteY4" fmla="*/ 141992 h 28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83" h="283983">
                    <a:moveTo>
                      <a:pt x="283984" y="141992"/>
                    </a:moveTo>
                    <a:cubicBezTo>
                      <a:pt x="283984" y="220412"/>
                      <a:pt x="220412" y="283984"/>
                      <a:pt x="141992" y="283984"/>
                    </a:cubicBezTo>
                    <a:cubicBezTo>
                      <a:pt x="63572" y="283984"/>
                      <a:pt x="0" y="220412"/>
                      <a:pt x="0" y="141992"/>
                    </a:cubicBezTo>
                    <a:cubicBezTo>
                      <a:pt x="0" y="63572"/>
                      <a:pt x="63572" y="0"/>
                      <a:pt x="141992" y="0"/>
                    </a:cubicBezTo>
                    <a:cubicBezTo>
                      <a:pt x="220412" y="0"/>
                      <a:pt x="283984" y="63572"/>
                      <a:pt x="283984" y="141992"/>
                    </a:cubicBezTo>
                    <a:close/>
                  </a:path>
                </a:pathLst>
              </a:custGeom>
              <a:noFill/>
              <a:ln w="12700" cap="rnd">
                <a:solidFill>
                  <a:schemeClr val="bg1">
                    <a:lumMod val="50000"/>
                  </a:schemeClr>
                </a:solidFill>
                <a:prstDash val="solid"/>
                <a:round/>
              </a:ln>
            </p:spPr>
            <p:txBody>
              <a:bodyPr rtlCol="0" anchor="ctr"/>
              <a:lstStyle/>
              <a:p>
                <a:endParaRPr lang="zh-CN" altLang="en-US" sz="1600" dirty="0">
                  <a:solidFill>
                    <a:schemeClr val="bg1">
                      <a:lumMod val="50000"/>
                    </a:schemeClr>
                  </a:solidFill>
                  <a:ea typeface="微软雅黑" panose="020B0503020204020204" pitchFamily="34" charset="-122"/>
                </a:endParaRPr>
              </a:p>
            </p:txBody>
          </p:sp>
          <p:sp>
            <p:nvSpPr>
              <p:cNvPr id="50" name="任意多边形: 形状 49"/>
              <p:cNvSpPr/>
              <p:nvPr/>
            </p:nvSpPr>
            <p:spPr>
              <a:xfrm>
                <a:off x="8989504" y="984583"/>
                <a:ext cx="248890" cy="358529"/>
              </a:xfrm>
              <a:custGeom>
                <a:avLst/>
                <a:gdLst>
                  <a:gd name="connsiteX0" fmla="*/ 121278 w 248890"/>
                  <a:gd name="connsiteY0" fmla="*/ 0 h 358529"/>
                  <a:gd name="connsiteX1" fmla="*/ 11638 w 248890"/>
                  <a:gd name="connsiteY1" fmla="*/ 237252 h 358529"/>
                  <a:gd name="connsiteX2" fmla="*/ 248891 w 248890"/>
                  <a:gd name="connsiteY2" fmla="*/ 346891 h 358529"/>
                </a:gdLst>
                <a:ahLst/>
                <a:cxnLst>
                  <a:cxn ang="0">
                    <a:pos x="connsiteX0" y="connsiteY0"/>
                  </a:cxn>
                  <a:cxn ang="0">
                    <a:pos x="connsiteX1" y="connsiteY1"/>
                  </a:cxn>
                  <a:cxn ang="0">
                    <a:pos x="connsiteX2" y="connsiteY2"/>
                  </a:cxn>
                </a:cxnLst>
                <a:rect l="l" t="t" r="r" b="b"/>
                <a:pathLst>
                  <a:path w="248890" h="358529">
                    <a:moveTo>
                      <a:pt x="121278" y="0"/>
                    </a:moveTo>
                    <a:cubicBezTo>
                      <a:pt x="26017" y="34150"/>
                      <a:pt x="-24309" y="140194"/>
                      <a:pt x="11638" y="237252"/>
                    </a:cubicBezTo>
                    <a:cubicBezTo>
                      <a:pt x="45789" y="332512"/>
                      <a:pt x="151833" y="382839"/>
                      <a:pt x="248891" y="346891"/>
                    </a:cubicBezTo>
                  </a:path>
                </a:pathLst>
              </a:custGeom>
              <a:noFill/>
              <a:ln w="12700" cap="rnd">
                <a:solidFill>
                  <a:schemeClr val="bg1">
                    <a:lumMod val="50000"/>
                  </a:schemeClr>
                </a:solidFill>
                <a:prstDash val="solid"/>
                <a:round/>
              </a:ln>
            </p:spPr>
            <p:txBody>
              <a:bodyPr rtlCol="0" anchor="ctr"/>
              <a:lstStyle/>
              <a:p>
                <a:endParaRPr lang="zh-CN" altLang="en-US" sz="1600" dirty="0">
                  <a:solidFill>
                    <a:schemeClr val="bg1">
                      <a:lumMod val="50000"/>
                    </a:schemeClr>
                  </a:solidFill>
                  <a:ea typeface="微软雅黑" panose="020B0503020204020204" pitchFamily="34" charset="-122"/>
                </a:endParaRPr>
              </a:p>
            </p:txBody>
          </p:sp>
          <p:sp>
            <p:nvSpPr>
              <p:cNvPr id="51" name="任意多边形: 形状 50"/>
              <p:cNvSpPr/>
              <p:nvPr/>
            </p:nvSpPr>
            <p:spPr>
              <a:xfrm>
                <a:off x="9067645" y="1126575"/>
                <a:ext cx="135251" cy="139945"/>
              </a:xfrm>
              <a:custGeom>
                <a:avLst/>
                <a:gdLst>
                  <a:gd name="connsiteX0" fmla="*/ 73692 w 135251"/>
                  <a:gd name="connsiteY0" fmla="*/ 23366 h 139945"/>
                  <a:gd name="connsiteX1" fmla="*/ 70097 w 135251"/>
                  <a:gd name="connsiteY1" fmla="*/ 134802 h 139945"/>
                  <a:gd name="connsiteX2" fmla="*/ 70097 w 135251"/>
                  <a:gd name="connsiteY2" fmla="*/ 88071 h 139945"/>
                  <a:gd name="connsiteX3" fmla="*/ 48529 w 135251"/>
                  <a:gd name="connsiteY3" fmla="*/ 59313 h 139945"/>
                  <a:gd name="connsiteX4" fmla="*/ 52123 w 135251"/>
                  <a:gd name="connsiteY4" fmla="*/ 41339 h 139945"/>
                  <a:gd name="connsiteX5" fmla="*/ 0 w 135251"/>
                  <a:gd name="connsiteY5" fmla="*/ 0 h 13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1" h="139945">
                    <a:moveTo>
                      <a:pt x="73692" y="23366"/>
                    </a:moveTo>
                    <a:cubicBezTo>
                      <a:pt x="203103" y="-28758"/>
                      <a:pt x="91666" y="174344"/>
                      <a:pt x="70097" y="134802"/>
                    </a:cubicBezTo>
                    <a:cubicBezTo>
                      <a:pt x="68300" y="129410"/>
                      <a:pt x="73692" y="95260"/>
                      <a:pt x="70097" y="88071"/>
                    </a:cubicBezTo>
                    <a:cubicBezTo>
                      <a:pt x="64705" y="75489"/>
                      <a:pt x="44934" y="79084"/>
                      <a:pt x="48529" y="59313"/>
                    </a:cubicBezTo>
                    <a:cubicBezTo>
                      <a:pt x="50327" y="52124"/>
                      <a:pt x="52123" y="41339"/>
                      <a:pt x="52123" y="41339"/>
                    </a:cubicBezTo>
                    <a:cubicBezTo>
                      <a:pt x="21569" y="26960"/>
                      <a:pt x="7189" y="8987"/>
                      <a:pt x="0" y="0"/>
                    </a:cubicBezTo>
                  </a:path>
                </a:pathLst>
              </a:custGeom>
              <a:noFill/>
              <a:ln w="12700" cap="rnd">
                <a:solidFill>
                  <a:schemeClr val="bg1">
                    <a:lumMod val="50000"/>
                  </a:schemeClr>
                </a:solidFill>
                <a:prstDash val="solid"/>
                <a:round/>
              </a:ln>
            </p:spPr>
            <p:txBody>
              <a:bodyPr rtlCol="0" anchor="ctr"/>
              <a:lstStyle/>
              <a:p>
                <a:endParaRPr lang="zh-CN" altLang="en-US" sz="1600" dirty="0">
                  <a:solidFill>
                    <a:schemeClr val="bg1">
                      <a:lumMod val="50000"/>
                    </a:schemeClr>
                  </a:solidFill>
                  <a:ea typeface="微软雅黑" panose="020B0503020204020204" pitchFamily="34" charset="-122"/>
                </a:endParaRPr>
              </a:p>
            </p:txBody>
          </p:sp>
          <p:sp>
            <p:nvSpPr>
              <p:cNvPr id="52" name="任意多边形: 形状 51"/>
              <p:cNvSpPr/>
              <p:nvPr/>
            </p:nvSpPr>
            <p:spPr>
              <a:xfrm>
                <a:off x="9110781" y="1045694"/>
                <a:ext cx="73595" cy="86273"/>
              </a:xfrm>
              <a:custGeom>
                <a:avLst/>
                <a:gdLst>
                  <a:gd name="connsiteX0" fmla="*/ 59313 w 73595"/>
                  <a:gd name="connsiteY0" fmla="*/ 0 h 86273"/>
                  <a:gd name="connsiteX1" fmla="*/ 61111 w 73595"/>
                  <a:gd name="connsiteY1" fmla="*/ 17974 h 86273"/>
                  <a:gd name="connsiteX2" fmla="*/ 0 w 73595"/>
                  <a:gd name="connsiteY2" fmla="*/ 86273 h 86273"/>
                </a:gdLst>
                <a:ahLst/>
                <a:cxnLst>
                  <a:cxn ang="0">
                    <a:pos x="connsiteX0" y="connsiteY0"/>
                  </a:cxn>
                  <a:cxn ang="0">
                    <a:pos x="connsiteX1" y="connsiteY1"/>
                  </a:cxn>
                  <a:cxn ang="0">
                    <a:pos x="connsiteX2" y="connsiteY2"/>
                  </a:cxn>
                </a:cxnLst>
                <a:rect l="l" t="t" r="r" b="b"/>
                <a:pathLst>
                  <a:path w="73595" h="86273">
                    <a:moveTo>
                      <a:pt x="59313" y="0"/>
                    </a:moveTo>
                    <a:cubicBezTo>
                      <a:pt x="55718" y="3595"/>
                      <a:pt x="48529" y="10784"/>
                      <a:pt x="61111" y="17974"/>
                    </a:cubicBezTo>
                    <a:cubicBezTo>
                      <a:pt x="107842" y="48529"/>
                      <a:pt x="8987" y="59313"/>
                      <a:pt x="0" y="86273"/>
                    </a:cubicBezTo>
                  </a:path>
                </a:pathLst>
              </a:custGeom>
              <a:noFill/>
              <a:ln w="12700" cap="rnd">
                <a:solidFill>
                  <a:schemeClr val="bg1">
                    <a:lumMod val="50000"/>
                  </a:schemeClr>
                </a:solidFill>
                <a:prstDash val="solid"/>
                <a:round/>
              </a:ln>
            </p:spPr>
            <p:txBody>
              <a:bodyPr rtlCol="0" anchor="ctr"/>
              <a:lstStyle/>
              <a:p>
                <a:endParaRPr lang="zh-CN" altLang="en-US" sz="1600" dirty="0">
                  <a:solidFill>
                    <a:schemeClr val="bg1">
                      <a:lumMod val="50000"/>
                    </a:schemeClr>
                  </a:solidFill>
                  <a:ea typeface="微软雅黑" panose="020B0503020204020204" pitchFamily="34" charset="-122"/>
                </a:endParaRPr>
              </a:p>
            </p:txBody>
          </p:sp>
          <p:sp>
            <p:nvSpPr>
              <p:cNvPr id="53" name="任意多边形: 形状 52"/>
              <p:cNvSpPr/>
              <p:nvPr/>
            </p:nvSpPr>
            <p:spPr>
              <a:xfrm>
                <a:off x="9231205" y="1078046"/>
                <a:ext cx="52123" cy="113233"/>
              </a:xfrm>
              <a:custGeom>
                <a:avLst/>
                <a:gdLst>
                  <a:gd name="connsiteX0" fmla="*/ 52123 w 52123"/>
                  <a:gd name="connsiteY0" fmla="*/ 113234 h 113233"/>
                  <a:gd name="connsiteX1" fmla="*/ 0 w 52123"/>
                  <a:gd name="connsiteY1" fmla="*/ 59313 h 113233"/>
                  <a:gd name="connsiteX2" fmla="*/ 26960 w 52123"/>
                  <a:gd name="connsiteY2" fmla="*/ 14379 h 113233"/>
                  <a:gd name="connsiteX3" fmla="*/ 16176 w 52123"/>
                  <a:gd name="connsiteY3" fmla="*/ 1797 h 113233"/>
                  <a:gd name="connsiteX4" fmla="*/ 16176 w 52123"/>
                  <a:gd name="connsiteY4" fmla="*/ 0 h 113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23" h="113233">
                    <a:moveTo>
                      <a:pt x="52123" y="113234"/>
                    </a:moveTo>
                    <a:cubicBezTo>
                      <a:pt x="44934" y="77287"/>
                      <a:pt x="0" y="98855"/>
                      <a:pt x="0" y="59313"/>
                    </a:cubicBezTo>
                    <a:cubicBezTo>
                      <a:pt x="0" y="37745"/>
                      <a:pt x="28758" y="28758"/>
                      <a:pt x="26960" y="14379"/>
                    </a:cubicBezTo>
                    <a:cubicBezTo>
                      <a:pt x="26960" y="8987"/>
                      <a:pt x="19771" y="7189"/>
                      <a:pt x="16176" y="1797"/>
                    </a:cubicBezTo>
                    <a:cubicBezTo>
                      <a:pt x="16176" y="1797"/>
                      <a:pt x="16176" y="1797"/>
                      <a:pt x="16176" y="0"/>
                    </a:cubicBezTo>
                  </a:path>
                </a:pathLst>
              </a:custGeom>
              <a:noFill/>
              <a:ln w="12700" cap="rnd">
                <a:solidFill>
                  <a:schemeClr val="bg1">
                    <a:lumMod val="50000"/>
                  </a:schemeClr>
                </a:solidFill>
                <a:prstDash val="solid"/>
                <a:round/>
              </a:ln>
            </p:spPr>
            <p:txBody>
              <a:bodyPr rtlCol="0" anchor="ctr"/>
              <a:lstStyle/>
              <a:p>
                <a:endParaRPr lang="zh-CN" altLang="en-US" sz="1600" dirty="0">
                  <a:solidFill>
                    <a:schemeClr val="bg1">
                      <a:lumMod val="50000"/>
                    </a:schemeClr>
                  </a:solidFill>
                  <a:ea typeface="微软雅黑" panose="020B0503020204020204" pitchFamily="34" charset="-122"/>
                </a:endParaRPr>
              </a:p>
            </p:txBody>
          </p:sp>
          <p:sp>
            <p:nvSpPr>
              <p:cNvPr id="54" name="任意多边形: 形状 53"/>
              <p:cNvSpPr/>
              <p:nvPr/>
            </p:nvSpPr>
            <p:spPr>
              <a:xfrm>
                <a:off x="9179082" y="1367422"/>
                <a:ext cx="17973" cy="21568"/>
              </a:xfrm>
              <a:custGeom>
                <a:avLst/>
                <a:gdLst>
                  <a:gd name="connsiteX0" fmla="*/ 0 w 17973"/>
                  <a:gd name="connsiteY0" fmla="*/ 21568 h 21568"/>
                  <a:gd name="connsiteX1" fmla="*/ 0 w 17973"/>
                  <a:gd name="connsiteY1" fmla="*/ 0 h 21568"/>
                </a:gdLst>
                <a:ahLst/>
                <a:cxnLst>
                  <a:cxn ang="0">
                    <a:pos x="connsiteX0" y="connsiteY0"/>
                  </a:cxn>
                  <a:cxn ang="0">
                    <a:pos x="connsiteX1" y="connsiteY1"/>
                  </a:cxn>
                </a:cxnLst>
                <a:rect l="l" t="t" r="r" b="b"/>
                <a:pathLst>
                  <a:path w="17973" h="21568">
                    <a:moveTo>
                      <a:pt x="0" y="21568"/>
                    </a:moveTo>
                    <a:lnTo>
                      <a:pt x="0" y="0"/>
                    </a:lnTo>
                  </a:path>
                </a:pathLst>
              </a:custGeom>
              <a:ln w="12700" cap="rnd">
                <a:solidFill>
                  <a:schemeClr val="bg1">
                    <a:lumMod val="50000"/>
                  </a:schemeClr>
                </a:solidFill>
                <a:prstDash val="solid"/>
                <a:round/>
              </a:ln>
            </p:spPr>
            <p:txBody>
              <a:bodyPr rtlCol="0" anchor="ctr"/>
              <a:lstStyle/>
              <a:p>
                <a:endParaRPr lang="zh-CN" altLang="en-US" sz="1600" dirty="0">
                  <a:solidFill>
                    <a:schemeClr val="bg1">
                      <a:lumMod val="50000"/>
                    </a:schemeClr>
                  </a:solidFill>
                  <a:ea typeface="微软雅黑" panose="020B0503020204020204" pitchFamily="34" charset="-122"/>
                </a:endParaRPr>
              </a:p>
            </p:txBody>
          </p:sp>
          <p:sp>
            <p:nvSpPr>
              <p:cNvPr id="55" name="任意多边形: 形状 54"/>
              <p:cNvSpPr/>
              <p:nvPr/>
            </p:nvSpPr>
            <p:spPr>
              <a:xfrm>
                <a:off x="9108984" y="1388990"/>
                <a:ext cx="141991" cy="17973"/>
              </a:xfrm>
              <a:custGeom>
                <a:avLst/>
                <a:gdLst>
                  <a:gd name="connsiteX0" fmla="*/ 0 w 141991"/>
                  <a:gd name="connsiteY0" fmla="*/ 0 h 17973"/>
                  <a:gd name="connsiteX1" fmla="*/ 141992 w 141991"/>
                  <a:gd name="connsiteY1" fmla="*/ 0 h 17973"/>
                </a:gdLst>
                <a:ahLst/>
                <a:cxnLst>
                  <a:cxn ang="0">
                    <a:pos x="connsiteX0" y="connsiteY0"/>
                  </a:cxn>
                  <a:cxn ang="0">
                    <a:pos x="connsiteX1" y="connsiteY1"/>
                  </a:cxn>
                </a:cxnLst>
                <a:rect l="l" t="t" r="r" b="b"/>
                <a:pathLst>
                  <a:path w="141991" h="17973">
                    <a:moveTo>
                      <a:pt x="0" y="0"/>
                    </a:moveTo>
                    <a:lnTo>
                      <a:pt x="141992" y="0"/>
                    </a:lnTo>
                  </a:path>
                </a:pathLst>
              </a:custGeom>
              <a:ln w="12700" cap="rnd">
                <a:solidFill>
                  <a:schemeClr val="bg1">
                    <a:lumMod val="50000"/>
                  </a:schemeClr>
                </a:solidFill>
                <a:prstDash val="solid"/>
                <a:round/>
              </a:ln>
            </p:spPr>
            <p:txBody>
              <a:bodyPr rtlCol="0" anchor="ctr"/>
              <a:lstStyle/>
              <a:p>
                <a:endParaRPr lang="zh-CN" altLang="en-US" sz="1600" dirty="0">
                  <a:solidFill>
                    <a:schemeClr val="bg1">
                      <a:lumMod val="50000"/>
                    </a:schemeClr>
                  </a:solidFill>
                  <a:ea typeface="微软雅黑" panose="020B0503020204020204" pitchFamily="34" charset="-122"/>
                </a:endParaRPr>
              </a:p>
            </p:txBody>
          </p:sp>
        </p:grpSp>
        <p:cxnSp>
          <p:nvCxnSpPr>
            <p:cNvPr id="56" name="直接连接符 55"/>
            <p:cNvCxnSpPr/>
            <p:nvPr/>
          </p:nvCxnSpPr>
          <p:spPr>
            <a:xfrm flipH="1">
              <a:off x="3203688" y="4830638"/>
              <a:ext cx="0" cy="20880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75" name="组合 74"/>
          <p:cNvGrpSpPr/>
          <p:nvPr/>
        </p:nvGrpSpPr>
        <p:grpSpPr>
          <a:xfrm>
            <a:off x="774337" y="4320970"/>
            <a:ext cx="238093" cy="252000"/>
            <a:chOff x="774337" y="4320970"/>
            <a:chExt cx="238093" cy="252000"/>
          </a:xfrm>
        </p:grpSpPr>
        <p:sp>
          <p:nvSpPr>
            <p:cNvPr id="61" name="任意多边形: 形状 60"/>
            <p:cNvSpPr/>
            <p:nvPr/>
          </p:nvSpPr>
          <p:spPr>
            <a:xfrm>
              <a:off x="774337" y="4320970"/>
              <a:ext cx="238093" cy="88728"/>
            </a:xfrm>
            <a:custGeom>
              <a:avLst/>
              <a:gdLst>
                <a:gd name="connsiteX0" fmla="*/ 172547 w 384636"/>
                <a:gd name="connsiteY0" fmla="*/ 139296 h 143339"/>
                <a:gd name="connsiteX1" fmla="*/ 10784 w 384636"/>
                <a:gd name="connsiteY1" fmla="*/ 81780 h 143339"/>
                <a:gd name="connsiteX2" fmla="*/ 10784 w 384636"/>
                <a:gd name="connsiteY2" fmla="*/ 60212 h 143339"/>
                <a:gd name="connsiteX3" fmla="*/ 172547 w 384636"/>
                <a:gd name="connsiteY3" fmla="*/ 2696 h 143339"/>
                <a:gd name="connsiteX4" fmla="*/ 212089 w 384636"/>
                <a:gd name="connsiteY4" fmla="*/ 2696 h 143339"/>
                <a:gd name="connsiteX5" fmla="*/ 373852 w 384636"/>
                <a:gd name="connsiteY5" fmla="*/ 60212 h 143339"/>
                <a:gd name="connsiteX6" fmla="*/ 373852 w 384636"/>
                <a:gd name="connsiteY6" fmla="*/ 81780 h 143339"/>
                <a:gd name="connsiteX7" fmla="*/ 212089 w 384636"/>
                <a:gd name="connsiteY7" fmla="*/ 139296 h 143339"/>
                <a:gd name="connsiteX8" fmla="*/ 172547 w 384636"/>
                <a:gd name="connsiteY8" fmla="*/ 139296 h 14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636" h="143339">
                  <a:moveTo>
                    <a:pt x="172547" y="139296"/>
                  </a:moveTo>
                  <a:lnTo>
                    <a:pt x="10784" y="81780"/>
                  </a:lnTo>
                  <a:cubicBezTo>
                    <a:pt x="-3595" y="76388"/>
                    <a:pt x="-3595" y="65604"/>
                    <a:pt x="10784" y="60212"/>
                  </a:cubicBezTo>
                  <a:lnTo>
                    <a:pt x="172547" y="2696"/>
                  </a:lnTo>
                  <a:cubicBezTo>
                    <a:pt x="185128" y="-899"/>
                    <a:pt x="201305" y="-899"/>
                    <a:pt x="212089" y="2696"/>
                  </a:cubicBezTo>
                  <a:lnTo>
                    <a:pt x="373852" y="60212"/>
                  </a:lnTo>
                  <a:cubicBezTo>
                    <a:pt x="388231" y="65604"/>
                    <a:pt x="388231" y="76388"/>
                    <a:pt x="373852" y="81780"/>
                  </a:cubicBezTo>
                  <a:lnTo>
                    <a:pt x="212089" y="139296"/>
                  </a:lnTo>
                  <a:cubicBezTo>
                    <a:pt x="201305" y="144688"/>
                    <a:pt x="185128" y="144688"/>
                    <a:pt x="172547" y="139296"/>
                  </a:cubicBezTo>
                  <a:close/>
                </a:path>
              </a:pathLst>
            </a:custGeom>
            <a:noFill/>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62" name="任意多边形: 形状 61"/>
            <p:cNvSpPr/>
            <p:nvPr/>
          </p:nvSpPr>
          <p:spPr>
            <a:xfrm>
              <a:off x="811980" y="4384943"/>
              <a:ext cx="163918" cy="63139"/>
            </a:xfrm>
            <a:custGeom>
              <a:avLst/>
              <a:gdLst>
                <a:gd name="connsiteX0" fmla="*/ 253726 w 264808"/>
                <a:gd name="connsiteY0" fmla="*/ 0 h 102000"/>
                <a:gd name="connsiteX1" fmla="*/ 264511 w 264808"/>
                <a:gd name="connsiteY1" fmla="*/ 52124 h 102000"/>
                <a:gd name="connsiteX2" fmla="*/ 298 w 264808"/>
                <a:gd name="connsiteY2" fmla="*/ 52124 h 102000"/>
                <a:gd name="connsiteX3" fmla="*/ 11082 w 264808"/>
                <a:gd name="connsiteY3" fmla="*/ 0 h 102000"/>
              </a:gdLst>
              <a:ahLst/>
              <a:cxnLst>
                <a:cxn ang="0">
                  <a:pos x="connsiteX0" y="connsiteY0"/>
                </a:cxn>
                <a:cxn ang="0">
                  <a:pos x="connsiteX1" y="connsiteY1"/>
                </a:cxn>
                <a:cxn ang="0">
                  <a:pos x="connsiteX2" y="connsiteY2"/>
                </a:cxn>
                <a:cxn ang="0">
                  <a:pos x="connsiteX3" y="connsiteY3"/>
                </a:cxn>
              </a:cxnLst>
              <a:rect l="l" t="t" r="r" b="b"/>
              <a:pathLst>
                <a:path w="264808" h="102000">
                  <a:moveTo>
                    <a:pt x="253726" y="0"/>
                  </a:moveTo>
                  <a:lnTo>
                    <a:pt x="264511" y="52124"/>
                  </a:lnTo>
                  <a:cubicBezTo>
                    <a:pt x="275295" y="118626"/>
                    <a:pt x="-10487" y="118626"/>
                    <a:pt x="298" y="52124"/>
                  </a:cubicBezTo>
                  <a:lnTo>
                    <a:pt x="11082" y="0"/>
                  </a:lnTo>
                </a:path>
              </a:pathLst>
            </a:custGeom>
            <a:noFill/>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63" name="任意多边形: 形状 62"/>
            <p:cNvSpPr/>
            <p:nvPr/>
          </p:nvSpPr>
          <p:spPr>
            <a:xfrm>
              <a:off x="994629" y="4376043"/>
              <a:ext cx="11125" cy="71205"/>
            </a:xfrm>
            <a:custGeom>
              <a:avLst/>
              <a:gdLst>
                <a:gd name="connsiteX0" fmla="*/ 0 w 17973"/>
                <a:gd name="connsiteY0" fmla="*/ 0 h 115031"/>
                <a:gd name="connsiteX1" fmla="*/ 0 w 17973"/>
                <a:gd name="connsiteY1" fmla="*/ 115031 h 115031"/>
              </a:gdLst>
              <a:ahLst/>
              <a:cxnLst>
                <a:cxn ang="0">
                  <a:pos x="connsiteX0" y="connsiteY0"/>
                </a:cxn>
                <a:cxn ang="0">
                  <a:pos x="connsiteX1" y="connsiteY1"/>
                </a:cxn>
              </a:cxnLst>
              <a:rect l="l" t="t" r="r" b="b"/>
              <a:pathLst>
                <a:path w="17973" h="115031">
                  <a:moveTo>
                    <a:pt x="0" y="0"/>
                  </a:moveTo>
                  <a:lnTo>
                    <a:pt x="0" y="115031"/>
                  </a:lnTo>
                </a:path>
              </a:pathLst>
            </a:custGeom>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64" name="任意多边形: 形状 63"/>
            <p:cNvSpPr/>
            <p:nvPr/>
          </p:nvSpPr>
          <p:spPr>
            <a:xfrm>
              <a:off x="979052" y="4447248"/>
              <a:ext cx="31152" cy="51178"/>
            </a:xfrm>
            <a:custGeom>
              <a:avLst/>
              <a:gdLst>
                <a:gd name="connsiteX0" fmla="*/ 50326 w 50326"/>
                <a:gd name="connsiteY0" fmla="*/ 41339 h 82678"/>
                <a:gd name="connsiteX1" fmla="*/ 25163 w 50326"/>
                <a:gd name="connsiteY1" fmla="*/ 82679 h 82678"/>
                <a:gd name="connsiteX2" fmla="*/ 0 w 50326"/>
                <a:gd name="connsiteY2" fmla="*/ 41339 h 82678"/>
                <a:gd name="connsiteX3" fmla="*/ 25163 w 50326"/>
                <a:gd name="connsiteY3" fmla="*/ 0 h 82678"/>
                <a:gd name="connsiteX4" fmla="*/ 50326 w 50326"/>
                <a:gd name="connsiteY4" fmla="*/ 41339 h 8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26" h="82678">
                  <a:moveTo>
                    <a:pt x="50326" y="41339"/>
                  </a:moveTo>
                  <a:cubicBezTo>
                    <a:pt x="50326" y="64171"/>
                    <a:pt x="39061" y="82679"/>
                    <a:pt x="25163" y="82679"/>
                  </a:cubicBezTo>
                  <a:cubicBezTo>
                    <a:pt x="11266" y="82679"/>
                    <a:pt x="0" y="64171"/>
                    <a:pt x="0" y="41339"/>
                  </a:cubicBezTo>
                  <a:cubicBezTo>
                    <a:pt x="0" y="18508"/>
                    <a:pt x="11266" y="0"/>
                    <a:pt x="25163" y="0"/>
                  </a:cubicBezTo>
                  <a:cubicBezTo>
                    <a:pt x="39061" y="0"/>
                    <a:pt x="50326" y="18508"/>
                    <a:pt x="50326" y="41339"/>
                  </a:cubicBezTo>
                  <a:close/>
                </a:path>
              </a:pathLst>
            </a:custGeom>
            <a:noFill/>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65" name="任意多边形: 形状 64"/>
            <p:cNvSpPr/>
            <p:nvPr/>
          </p:nvSpPr>
          <p:spPr>
            <a:xfrm>
              <a:off x="877807" y="4520679"/>
              <a:ext cx="47841" cy="15298"/>
            </a:xfrm>
            <a:custGeom>
              <a:avLst/>
              <a:gdLst>
                <a:gd name="connsiteX0" fmla="*/ 0 w 77286"/>
                <a:gd name="connsiteY0" fmla="*/ 19771 h 24713"/>
                <a:gd name="connsiteX1" fmla="*/ 77287 w 77286"/>
                <a:gd name="connsiteY1" fmla="*/ 0 h 24713"/>
              </a:gdLst>
              <a:ahLst/>
              <a:cxnLst>
                <a:cxn ang="0">
                  <a:pos x="connsiteX0" y="connsiteY0"/>
                </a:cxn>
                <a:cxn ang="0">
                  <a:pos x="connsiteX1" y="connsiteY1"/>
                </a:cxn>
              </a:cxnLst>
              <a:rect l="l" t="t" r="r" b="b"/>
              <a:pathLst>
                <a:path w="77286" h="24713">
                  <a:moveTo>
                    <a:pt x="0" y="19771"/>
                  </a:moveTo>
                  <a:cubicBezTo>
                    <a:pt x="0" y="19771"/>
                    <a:pt x="37745" y="39542"/>
                    <a:pt x="77287" y="0"/>
                  </a:cubicBezTo>
                </a:path>
              </a:pathLst>
            </a:custGeom>
            <a:noFill/>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sp>
          <p:nvSpPr>
            <p:cNvPr id="66" name="任意多边形: 形状 65"/>
            <p:cNvSpPr/>
            <p:nvPr/>
          </p:nvSpPr>
          <p:spPr>
            <a:xfrm>
              <a:off x="862231" y="4472837"/>
              <a:ext cx="11125" cy="12238"/>
            </a:xfrm>
            <a:custGeom>
              <a:avLst/>
              <a:gdLst>
                <a:gd name="connsiteX0" fmla="*/ 0 w 17973"/>
                <a:gd name="connsiteY0" fmla="*/ 0 h 19771"/>
                <a:gd name="connsiteX1" fmla="*/ 0 w 17973"/>
                <a:gd name="connsiteY1" fmla="*/ 19771 h 19771"/>
              </a:gdLst>
              <a:ahLst/>
              <a:cxnLst>
                <a:cxn ang="0">
                  <a:pos x="connsiteX0" y="connsiteY0"/>
                </a:cxn>
                <a:cxn ang="0">
                  <a:pos x="connsiteX1" y="connsiteY1"/>
                </a:cxn>
              </a:cxnLst>
              <a:rect l="l" t="t" r="r" b="b"/>
              <a:pathLst>
                <a:path w="17973" h="19771">
                  <a:moveTo>
                    <a:pt x="0" y="0"/>
                  </a:moveTo>
                  <a:lnTo>
                    <a:pt x="0" y="19771"/>
                  </a:lnTo>
                </a:path>
              </a:pathLst>
            </a:custGeom>
            <a:ln w="15875" cap="rnd">
              <a:solidFill>
                <a:schemeClr val="bg1">
                  <a:lumMod val="50000"/>
                </a:schemeClr>
              </a:solidFill>
              <a:prstDash val="solid"/>
              <a:miter/>
            </a:ln>
          </p:spPr>
          <p:txBody>
            <a:bodyPr rtlCol="0" anchor="ctr"/>
            <a:lstStyle/>
            <a:p>
              <a:endParaRPr lang="zh-CN" altLang="en-US" sz="1600" dirty="0">
                <a:ea typeface="微软雅黑" panose="020B0503020204020204" pitchFamily="34" charset="-122"/>
              </a:endParaRPr>
            </a:p>
          </p:txBody>
        </p:sp>
        <p:sp>
          <p:nvSpPr>
            <p:cNvPr id="67" name="任意多边形: 形状 66"/>
            <p:cNvSpPr/>
            <p:nvPr/>
          </p:nvSpPr>
          <p:spPr>
            <a:xfrm>
              <a:off x="925648" y="4472837"/>
              <a:ext cx="11125" cy="12238"/>
            </a:xfrm>
            <a:custGeom>
              <a:avLst/>
              <a:gdLst>
                <a:gd name="connsiteX0" fmla="*/ 0 w 17973"/>
                <a:gd name="connsiteY0" fmla="*/ 0 h 19771"/>
                <a:gd name="connsiteX1" fmla="*/ 0 w 17973"/>
                <a:gd name="connsiteY1" fmla="*/ 19771 h 19771"/>
              </a:gdLst>
              <a:ahLst/>
              <a:cxnLst>
                <a:cxn ang="0">
                  <a:pos x="connsiteX0" y="connsiteY0"/>
                </a:cxn>
                <a:cxn ang="0">
                  <a:pos x="connsiteX1" y="connsiteY1"/>
                </a:cxn>
              </a:cxnLst>
              <a:rect l="l" t="t" r="r" b="b"/>
              <a:pathLst>
                <a:path w="17973" h="19771">
                  <a:moveTo>
                    <a:pt x="0" y="0"/>
                  </a:moveTo>
                  <a:lnTo>
                    <a:pt x="0" y="19771"/>
                  </a:lnTo>
                </a:path>
              </a:pathLst>
            </a:custGeom>
            <a:ln w="15875" cap="rnd">
              <a:solidFill>
                <a:schemeClr val="bg1">
                  <a:lumMod val="50000"/>
                </a:schemeClr>
              </a:solidFill>
              <a:prstDash val="solid"/>
              <a:miter/>
            </a:ln>
          </p:spPr>
          <p:txBody>
            <a:bodyPr rtlCol="0" anchor="ctr"/>
            <a:lstStyle/>
            <a:p>
              <a:endParaRPr lang="zh-CN" altLang="en-US" sz="1600" dirty="0">
                <a:ea typeface="微软雅黑" panose="020B0503020204020204" pitchFamily="34" charset="-122"/>
              </a:endParaRPr>
            </a:p>
          </p:txBody>
        </p:sp>
        <p:sp>
          <p:nvSpPr>
            <p:cNvPr id="68" name="任意多边形: 形状 67"/>
            <p:cNvSpPr/>
            <p:nvPr/>
          </p:nvSpPr>
          <p:spPr>
            <a:xfrm>
              <a:off x="792138" y="4450586"/>
              <a:ext cx="178013" cy="122384"/>
            </a:xfrm>
            <a:custGeom>
              <a:avLst/>
              <a:gdLst>
                <a:gd name="connsiteX0" fmla="*/ 287578 w 287578"/>
                <a:gd name="connsiteY0" fmla="*/ 95260 h 197710"/>
                <a:gd name="connsiteX1" fmla="*/ 165357 w 287578"/>
                <a:gd name="connsiteY1" fmla="*/ 197710 h 197710"/>
                <a:gd name="connsiteX2" fmla="*/ 35947 w 287578"/>
                <a:gd name="connsiteY2" fmla="*/ 71895 h 197710"/>
                <a:gd name="connsiteX3" fmla="*/ 0 w 287578"/>
                <a:gd name="connsiteY3" fmla="*/ 48529 h 197710"/>
                <a:gd name="connsiteX4" fmla="*/ 26960 w 287578"/>
                <a:gd name="connsiteY4" fmla="*/ 21568 h 197710"/>
                <a:gd name="connsiteX5" fmla="*/ 26960 w 287578"/>
                <a:gd name="connsiteY5" fmla="*/ 0 h 19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78" h="197710">
                  <a:moveTo>
                    <a:pt x="287578" y="95260"/>
                  </a:moveTo>
                  <a:cubicBezTo>
                    <a:pt x="264212" y="156371"/>
                    <a:pt x="217481" y="197710"/>
                    <a:pt x="165357" y="197710"/>
                  </a:cubicBezTo>
                  <a:cubicBezTo>
                    <a:pt x="106044" y="197710"/>
                    <a:pt x="55718" y="147384"/>
                    <a:pt x="35947" y="71895"/>
                  </a:cubicBezTo>
                  <a:cubicBezTo>
                    <a:pt x="19771" y="82679"/>
                    <a:pt x="0" y="70097"/>
                    <a:pt x="0" y="48529"/>
                  </a:cubicBezTo>
                  <a:cubicBezTo>
                    <a:pt x="0" y="32353"/>
                    <a:pt x="12581" y="17974"/>
                    <a:pt x="26960" y="21568"/>
                  </a:cubicBezTo>
                  <a:cubicBezTo>
                    <a:pt x="26960" y="21568"/>
                    <a:pt x="26960" y="8987"/>
                    <a:pt x="26960" y="0"/>
                  </a:cubicBezTo>
                </a:path>
              </a:pathLst>
            </a:custGeom>
            <a:noFill/>
            <a:ln w="15875" cap="rnd">
              <a:solidFill>
                <a:schemeClr val="bg1">
                  <a:lumMod val="50000"/>
                </a:schemeClr>
              </a:solidFill>
              <a:prstDash val="solid"/>
              <a:round/>
            </a:ln>
          </p:spPr>
          <p:txBody>
            <a:bodyPr rtlCol="0" anchor="ctr"/>
            <a:lstStyle/>
            <a:p>
              <a:endParaRPr lang="zh-CN" altLang="en-US" sz="1600" dirty="0">
                <a:ea typeface="微软雅黑" panose="020B0503020204020204" pitchFamily="34" charset="-122"/>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500" fill="hold"/>
                                        <p:tgtEl>
                                          <p:spTgt spid="75"/>
                                        </p:tgtEl>
                                        <p:attrNameLst>
                                          <p:attrName>ppt_w</p:attrName>
                                        </p:attrNameLst>
                                      </p:cBhvr>
                                      <p:tavLst>
                                        <p:tav tm="0">
                                          <p:val>
                                            <p:fltVal val="0"/>
                                          </p:val>
                                        </p:tav>
                                        <p:tav tm="100000">
                                          <p:val>
                                            <p:strVal val="#ppt_w"/>
                                          </p:val>
                                        </p:tav>
                                      </p:tavLst>
                                    </p:anim>
                                    <p:anim calcmode="lin" valueType="num">
                                      <p:cBhvr>
                                        <p:cTn id="13" dur="500" fill="hold"/>
                                        <p:tgtEl>
                                          <p:spTgt spid="75"/>
                                        </p:tgtEl>
                                        <p:attrNameLst>
                                          <p:attrName>ppt_h</p:attrName>
                                        </p:attrNameLst>
                                      </p:cBhvr>
                                      <p:tavLst>
                                        <p:tav tm="0">
                                          <p:val>
                                            <p:fltVal val="0"/>
                                          </p:val>
                                        </p:tav>
                                        <p:tav tm="100000">
                                          <p:val>
                                            <p:strVal val="#ppt_h"/>
                                          </p:val>
                                        </p:tav>
                                      </p:tavLst>
                                    </p:anim>
                                    <p:animEffect transition="in" filter="fade">
                                      <p:cBhvr>
                                        <p:cTn id="14" dur="5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500" fill="hold"/>
                                        <p:tgtEl>
                                          <p:spTgt spid="58"/>
                                        </p:tgtEl>
                                        <p:attrNameLst>
                                          <p:attrName>ppt_x</p:attrName>
                                        </p:attrNameLst>
                                      </p:cBhvr>
                                      <p:tavLst>
                                        <p:tav tm="0">
                                          <p:val>
                                            <p:strVal val="#ppt_x"/>
                                          </p:val>
                                        </p:tav>
                                        <p:tav tm="100000">
                                          <p:val>
                                            <p:strVal val="#ppt_x"/>
                                          </p:val>
                                        </p:tav>
                                      </p:tavLst>
                                    </p:anim>
                                    <p:anim calcmode="lin" valueType="num">
                                      <p:cBhvr additive="base">
                                        <p:cTn id="30" dur="500" fill="hold"/>
                                        <p:tgtEl>
                                          <p:spTgt spid="58"/>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 presetClass="entr" presetSubtype="4" fill="hold" nodeType="after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fill="hold"/>
                                        <p:tgtEl>
                                          <p:spTgt spid="59"/>
                                        </p:tgtEl>
                                        <p:attrNameLst>
                                          <p:attrName>ppt_x</p:attrName>
                                        </p:attrNameLst>
                                      </p:cBhvr>
                                      <p:tavLst>
                                        <p:tav tm="0">
                                          <p:val>
                                            <p:strVal val="#ppt_x"/>
                                          </p:val>
                                        </p:tav>
                                        <p:tav tm="100000">
                                          <p:val>
                                            <p:strVal val="#ppt_x"/>
                                          </p:val>
                                        </p:tav>
                                      </p:tavLst>
                                    </p:anim>
                                    <p:anim calcmode="lin" valueType="num">
                                      <p:cBhvr additive="base">
                                        <p:cTn id="3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300" y="469065"/>
            <a:ext cx="318092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sp>
        <p:nvSpPr>
          <p:cNvPr id="18" name="TextBox 26"/>
          <p:cNvSpPr txBox="1"/>
          <p:nvPr>
            <p:custDataLst>
              <p:tags r:id="rId3"/>
            </p:custDataLst>
          </p:nvPr>
        </p:nvSpPr>
        <p:spPr>
          <a:xfrm>
            <a:off x="1118870" y="3162300"/>
            <a:ext cx="6948805" cy="1153795"/>
          </a:xfrm>
          <a:prstGeom prst="rect">
            <a:avLst/>
          </a:prstGeom>
          <a:noFill/>
        </p:spPr>
        <p:txBody>
          <a:bodyPr wrap="square" lIns="75493" tIns="37747" rIns="75493" bIns="37747" rtlCol="0">
            <a:spAutoFit/>
          </a:bodyPr>
          <a:lstStyle/>
          <a:p>
            <a:pPr algn="just">
              <a:lnSpc>
                <a:spcPct val="130000"/>
              </a:lnSpc>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构象：分子因单键旋转或环翻转产生的瞬时空间排列</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endPar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a:p>
            <a:pPr algn="just">
              <a:lnSpc>
                <a:spcPct val="130000"/>
              </a:lnSpc>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构象异构体：构象异构中产生的具体空间排列形式，即同一分子的不同构象状态所形成的异构体</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grpSp>
        <p:nvGrpSpPr>
          <p:cNvPr id="36" name="组合 35"/>
          <p:cNvGrpSpPr/>
          <p:nvPr>
            <p:custDataLst>
              <p:tags r:id="rId4"/>
            </p:custDataLst>
          </p:nvPr>
        </p:nvGrpSpPr>
        <p:grpSpPr>
          <a:xfrm>
            <a:off x="1148884" y="4712760"/>
            <a:ext cx="6410325" cy="1116330"/>
            <a:chOff x="1021249" y="2756325"/>
            <a:chExt cx="6410325" cy="1116330"/>
          </a:xfrm>
        </p:grpSpPr>
        <p:sp>
          <p:nvSpPr>
            <p:cNvPr id="31" name="TextBox 26"/>
            <p:cNvSpPr txBox="1"/>
            <p:nvPr>
              <p:custDataLst>
                <p:tags r:id="rId5"/>
              </p:custDataLst>
            </p:nvPr>
          </p:nvSpPr>
          <p:spPr>
            <a:xfrm>
              <a:off x="1021249" y="3438315"/>
              <a:ext cx="6410325" cy="434340"/>
            </a:xfrm>
            <a:prstGeom prst="rect">
              <a:avLst/>
            </a:prstGeom>
            <a:noFill/>
          </p:spPr>
          <p:txBody>
            <a:bodyPr wrap="square" lIns="75493" tIns="37747" rIns="75493" bIns="37747" rtlCol="0">
              <a:spAutoFit/>
            </a:bodyPr>
            <a:lstStyle/>
            <a:p>
              <a:pPr algn="just">
                <a:lnSpc>
                  <a:spcPct val="130000"/>
                </a:lnSpc>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单键的自由旋转</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或</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环状结构的柔性变形</a:t>
              </a:r>
              <a:endPar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32" name="文本框 31"/>
            <p:cNvSpPr txBox="1"/>
            <p:nvPr>
              <p:custDataLst>
                <p:tags r:id="rId6"/>
              </p:custDataLst>
            </p:nvPr>
          </p:nvSpPr>
          <p:spPr>
            <a:xfrm>
              <a:off x="1021249" y="2756325"/>
              <a:ext cx="4642485" cy="460375"/>
            </a:xfrm>
            <a:prstGeom prst="rect">
              <a:avLst/>
            </a:prstGeom>
            <a:noFill/>
          </p:spPr>
          <p:txBody>
            <a:bodyPr wrap="square" rtlCol="0">
              <a:spAutoFit/>
            </a:bodyPr>
            <a:lstStyle/>
            <a:p>
              <a:pPr algn="just"/>
              <a:r>
                <a:rPr lang="en-US" altLang="zh-CN" sz="2400" b="1" dirty="0">
                  <a:solidFill>
                    <a:schemeClr val="tx1">
                      <a:lumMod val="85000"/>
                      <a:lumOff val="15000"/>
                    </a:schemeClr>
                  </a:solidFill>
                  <a:latin typeface="思源宋体 CN Heavy" pitchFamily="18" charset="-122"/>
                  <a:ea typeface="思源宋体 CN Heavy" pitchFamily="18" charset="-122"/>
                </a:rPr>
                <a:t>2.</a:t>
              </a:r>
              <a:r>
                <a:rPr lang="zh-CN" altLang="en-US" sz="2400" b="1" dirty="0">
                  <a:solidFill>
                    <a:schemeClr val="tx1">
                      <a:lumMod val="85000"/>
                      <a:lumOff val="15000"/>
                    </a:schemeClr>
                  </a:solidFill>
                  <a:latin typeface="思源宋体 CN Heavy" pitchFamily="18" charset="-122"/>
                  <a:ea typeface="思源宋体 CN Heavy" pitchFamily="18" charset="-122"/>
                </a:rPr>
                <a:t>为什么有</a:t>
              </a:r>
              <a:r>
                <a:rPr lang="en-US" altLang="zh-CN" sz="2400" b="1" dirty="0">
                  <a:solidFill>
                    <a:schemeClr val="tx1">
                      <a:lumMod val="85000"/>
                      <a:lumOff val="15000"/>
                    </a:schemeClr>
                  </a:solidFill>
                  <a:latin typeface="思源宋体 CN Heavy" pitchFamily="18" charset="-122"/>
                  <a:ea typeface="思源宋体 CN Heavy" pitchFamily="18" charset="-122"/>
                </a:rPr>
                <a:t>/</a:t>
              </a:r>
              <a:r>
                <a:rPr lang="zh-CN" altLang="en-US" sz="2400" b="1" dirty="0">
                  <a:solidFill>
                    <a:schemeClr val="tx1">
                      <a:lumMod val="85000"/>
                      <a:lumOff val="15000"/>
                    </a:schemeClr>
                  </a:solidFill>
                  <a:latin typeface="思源宋体 CN Heavy" pitchFamily="18" charset="-122"/>
                  <a:ea typeface="思源宋体 CN Heavy" pitchFamily="18" charset="-122"/>
                </a:rPr>
                <a:t>什么时候有</a:t>
              </a:r>
              <a:r>
                <a:rPr lang="zh-CN" altLang="en-US" sz="2400" b="1" dirty="0">
                  <a:solidFill>
                    <a:schemeClr val="tx1">
                      <a:lumMod val="85000"/>
                      <a:lumOff val="15000"/>
                    </a:schemeClr>
                  </a:solidFill>
                  <a:latin typeface="思源宋体 CN Heavy" pitchFamily="18" charset="-122"/>
                  <a:ea typeface="思源宋体 CN Heavy" pitchFamily="18" charset="-122"/>
                </a:rPr>
                <a:t>构象异构？</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grpSp>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7">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10"/>
            </p:custDataLst>
          </p:nvPr>
        </p:nvSpPr>
        <p:spPr>
          <a:xfrm>
            <a:off x="1148884" y="1003090"/>
            <a:ext cx="306006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1.</a:t>
            </a:r>
            <a:r>
              <a:rPr lang="zh-CN" altLang="en-US" sz="2400" b="1" dirty="0">
                <a:solidFill>
                  <a:schemeClr val="tx1">
                    <a:lumMod val="85000"/>
                    <a:lumOff val="15000"/>
                  </a:schemeClr>
                </a:solidFill>
                <a:latin typeface="思源宋体 CN Heavy" pitchFamily="18" charset="-122"/>
                <a:ea typeface="思源宋体 CN Heavy" pitchFamily="18" charset="-122"/>
              </a:rPr>
              <a:t>什么是构象</a:t>
            </a:r>
            <a:r>
              <a:rPr lang="zh-CN" altLang="en-US" sz="2400" b="1" dirty="0">
                <a:solidFill>
                  <a:schemeClr val="tx1">
                    <a:lumMod val="85000"/>
                    <a:lumOff val="15000"/>
                  </a:schemeClr>
                </a:solidFill>
                <a:latin typeface="思源宋体 CN Heavy" pitchFamily="18" charset="-122"/>
                <a:ea typeface="思源宋体 CN Heavy" pitchFamily="18" charset="-122"/>
              </a:rPr>
              <a:t>异构？</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6" name="TextBox 26"/>
          <p:cNvSpPr txBox="1"/>
          <p:nvPr>
            <p:custDataLst>
              <p:tags r:id="rId11"/>
            </p:custDataLst>
          </p:nvPr>
        </p:nvSpPr>
        <p:spPr>
          <a:xfrm>
            <a:off x="1148715" y="1981200"/>
            <a:ext cx="8071485" cy="565785"/>
          </a:xfrm>
          <a:prstGeom prst="rect">
            <a:avLst/>
          </a:prstGeom>
          <a:noFill/>
        </p:spPr>
        <p:txBody>
          <a:bodyPr wrap="square" lIns="75493" tIns="37747" rIns="75493" bIns="37747" rtlCol="0">
            <a:noAutofit/>
          </a:bodyPr>
          <a:p>
            <a:pPr algn="just">
              <a:lnSpc>
                <a:spcPct val="130000"/>
              </a:lnSpc>
            </a:pP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构象异构：指具有一定构型的有机物分子由于</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C—C</a:t>
            </a:r>
            <a:r>
              <a:rPr lang="zh-CN" altLang="en-US"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单键的旋转或扭曲（不是把键断开）而使得分子各原子或原子团在空间产生不同的排列方式的一种立体异构现象，又称旋转异构</a:t>
            </a:r>
            <a:r>
              <a:rPr lang="en-US" altLang="zh-CN"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  </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4" name="文本框 3"/>
          <p:cNvSpPr txBox="1"/>
          <p:nvPr/>
        </p:nvSpPr>
        <p:spPr>
          <a:xfrm>
            <a:off x="3538220" y="2767965"/>
            <a:ext cx="6096000" cy="368300"/>
          </a:xfrm>
          <a:prstGeom prst="rect">
            <a:avLst/>
          </a:prstGeom>
          <a:noFill/>
        </p:spPr>
        <p:txBody>
          <a:bodyPr wrap="square" rtlCol="0" anchor="t">
            <a:spAutoFit/>
          </a:bodyPr>
          <a:p>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一种现象</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7" name="文本框 6"/>
          <p:cNvSpPr txBox="1"/>
          <p:nvPr/>
        </p:nvSpPr>
        <p:spPr>
          <a:xfrm>
            <a:off x="6541135" y="3244850"/>
            <a:ext cx="6096000" cy="368300"/>
          </a:xfrm>
          <a:prstGeom prst="rect">
            <a:avLst/>
          </a:prstGeom>
          <a:noFill/>
        </p:spPr>
        <p:txBody>
          <a:bodyPr wrap="square" rtlCol="0" anchor="t">
            <a:spAutoFit/>
          </a:bodyPr>
          <a:p>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某种空间排列</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8" name="文本框 7"/>
          <p:cNvSpPr txBox="1"/>
          <p:nvPr/>
        </p:nvSpPr>
        <p:spPr>
          <a:xfrm>
            <a:off x="4208780" y="3865245"/>
            <a:ext cx="6096000" cy="450850"/>
          </a:xfrm>
          <a:prstGeom prst="rect">
            <a:avLst/>
          </a:prstGeom>
          <a:noFill/>
        </p:spPr>
        <p:txBody>
          <a:bodyPr wrap="square" rtlCol="0" anchor="t">
            <a:spAutoFit/>
          </a:bodyPr>
          <a:p>
            <a:pPr algn="just">
              <a:lnSpc>
                <a:spcPct val="130000"/>
              </a:lnSpc>
            </a:pPr>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不同</a:t>
            </a:r>
            <a:r>
              <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具体空间排列之间的关系</a:t>
            </a:r>
            <a:endParaRPr lang="zh-CN" altLang="en-US" b="1" i="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6300" y="469065"/>
            <a:ext cx="3180920"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4" name="图形 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pic>
        <p:nvPicPr>
          <p:cNvPr id="10" name="图片 9" descr="图片包含 图示&#10;&#10;描述已自动生成"/>
          <p:cNvPicPr>
            <a:picLocks noChangeAspect="1"/>
          </p:cNvPicPr>
          <p:nvPr>
            <p:custDataLst>
              <p:tags r:id="rId3"/>
            </p:custDataLst>
          </p:nvPr>
        </p:nvPicPr>
        <p:blipFill>
          <a:blip r:embed="rId4"/>
          <a:stretch>
            <a:fillRect/>
          </a:stretch>
        </p:blipFill>
        <p:spPr>
          <a:xfrm>
            <a:off x="2499005" y="2761460"/>
            <a:ext cx="6219899" cy="3934815"/>
          </a:xfrm>
          <a:prstGeom prst="rect">
            <a:avLst/>
          </a:prstGeom>
        </p:spPr>
      </p:pic>
      <p:sp>
        <p:nvSpPr>
          <p:cNvPr id="12" name="文本框 11"/>
          <p:cNvSpPr txBox="1"/>
          <p:nvPr>
            <p:custDataLst>
              <p:tags r:id="rId5"/>
            </p:custDataLst>
          </p:nvPr>
        </p:nvSpPr>
        <p:spPr>
          <a:xfrm>
            <a:off x="734695" y="1576070"/>
            <a:ext cx="4126230" cy="460375"/>
          </a:xfrm>
          <a:prstGeom prst="rect">
            <a:avLst/>
          </a:prstGeom>
          <a:noFill/>
        </p:spPr>
        <p:txBody>
          <a:bodyPr wrap="square" rtlCol="0">
            <a:spAutoFit/>
          </a:bodyPr>
          <a:lstStyle/>
          <a:p>
            <a:pPr algn="just"/>
            <a:r>
              <a:rPr lang="en-US" altLang="zh-CN" sz="2400" b="1" dirty="0">
                <a:solidFill>
                  <a:schemeClr val="tx1">
                    <a:lumMod val="85000"/>
                    <a:lumOff val="15000"/>
                  </a:schemeClr>
                </a:solidFill>
                <a:latin typeface="思源宋体 CN Heavy" pitchFamily="18" charset="-122"/>
                <a:ea typeface="思源宋体 CN Heavy" pitchFamily="18" charset="-122"/>
              </a:rPr>
              <a:t>3.</a:t>
            </a:r>
            <a:r>
              <a:rPr lang="zh-CN" altLang="en-US" sz="2400" b="1" dirty="0">
                <a:solidFill>
                  <a:schemeClr val="tx1">
                    <a:lumMod val="85000"/>
                    <a:lumOff val="15000"/>
                  </a:schemeClr>
                </a:solidFill>
                <a:latin typeface="思源宋体 CN Heavy" pitchFamily="18" charset="-122"/>
                <a:ea typeface="思源宋体 CN Heavy" pitchFamily="18" charset="-122"/>
              </a:rPr>
              <a:t>构象异构分为哪些类型</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sp>
        <p:nvSpPr>
          <p:cNvPr id="16" name="文本框 15"/>
          <p:cNvSpPr txBox="1"/>
          <p:nvPr>
            <p:custDataLst>
              <p:tags r:id="rId6"/>
            </p:custDataLst>
          </p:nvPr>
        </p:nvSpPr>
        <p:spPr>
          <a:xfrm>
            <a:off x="587375" y="2907665"/>
            <a:ext cx="1606550" cy="460375"/>
          </a:xfrm>
          <a:prstGeom prst="rect">
            <a:avLst/>
          </a:prstGeom>
          <a:noFill/>
        </p:spPr>
        <p:txBody>
          <a:bodyPr wrap="square" rtlCol="0">
            <a:spAutoFit/>
          </a:bodyPr>
          <a:lstStyle/>
          <a:p>
            <a:pPr algn="l"/>
            <a:r>
              <a:rPr lang="zh-CN" altLang="en-US" sz="2400" dirty="0">
                <a:solidFill>
                  <a:schemeClr val="tx1">
                    <a:lumMod val="85000"/>
                    <a:lumOff val="15000"/>
                  </a:schemeClr>
                </a:solidFill>
                <a:latin typeface="思源宋体 CN Heavy" pitchFamily="18" charset="-122"/>
                <a:ea typeface="思源宋体 CN Heavy" pitchFamily="18" charset="-122"/>
              </a:rPr>
              <a:t>链状分子</a:t>
            </a: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sp>
        <p:nvSpPr>
          <p:cNvPr id="18" name="文本框 17"/>
          <p:cNvSpPr txBox="1"/>
          <p:nvPr>
            <p:custDataLst>
              <p:tags r:id="rId7"/>
            </p:custDataLst>
          </p:nvPr>
        </p:nvSpPr>
        <p:spPr>
          <a:xfrm>
            <a:off x="587375" y="4845685"/>
            <a:ext cx="1911350" cy="460375"/>
          </a:xfrm>
          <a:prstGeom prst="rect">
            <a:avLst/>
          </a:prstGeom>
          <a:noFill/>
        </p:spPr>
        <p:txBody>
          <a:bodyPr wrap="square" rtlCol="0">
            <a:spAutoFit/>
          </a:bodyPr>
          <a:lstStyle/>
          <a:p>
            <a:pPr algn="l"/>
            <a:r>
              <a:rPr lang="zh-CN" altLang="en-US" sz="2400" dirty="0">
                <a:solidFill>
                  <a:schemeClr val="tx1">
                    <a:lumMod val="85000"/>
                    <a:lumOff val="15000"/>
                  </a:schemeClr>
                </a:solidFill>
                <a:latin typeface="思源宋体 CN Heavy" pitchFamily="18" charset="-122"/>
                <a:ea typeface="思源宋体 CN Heavy" pitchFamily="18" charset="-122"/>
              </a:rPr>
              <a:t>环状分子</a:t>
            </a:r>
            <a:endParaRPr lang="zh-CN" altLang="en-US" sz="2400" dirty="0">
              <a:solidFill>
                <a:schemeClr val="tx1">
                  <a:lumMod val="85000"/>
                  <a:lumOff val="15000"/>
                </a:schemeClr>
              </a:solidFill>
              <a:latin typeface="思源宋体 CN Heavy" pitchFamily="18" charset="-122"/>
              <a:ea typeface="思源宋体 CN Heavy" pitchFamily="18" charset="-122"/>
            </a:endParaRPr>
          </a:p>
        </p:txBody>
      </p:sp>
      <p:grpSp>
        <p:nvGrpSpPr>
          <p:cNvPr id="23" name="图形 10"/>
          <p:cNvGrpSpPr>
            <a:grpSpLocks noChangeAspect="1"/>
          </p:cNvGrpSpPr>
          <p:nvPr>
            <p:custDataLst>
              <p:tags r:id="rId8"/>
            </p:custDataLst>
          </p:nvPr>
        </p:nvGrpSpPr>
        <p:grpSpPr>
          <a:xfrm>
            <a:off x="730711" y="2386599"/>
            <a:ext cx="319396" cy="396000"/>
            <a:chOff x="8989504" y="984583"/>
            <a:chExt cx="326177" cy="404407"/>
          </a:xfrm>
          <a:noFill/>
        </p:grpSpPr>
        <p:sp>
          <p:nvSpPr>
            <p:cNvPr id="24" name="任意多边形: 形状 23"/>
            <p:cNvSpPr/>
            <p:nvPr>
              <p:custDataLst>
                <p:tags r:id="rId9"/>
              </p:custDataLst>
            </p:nvPr>
          </p:nvSpPr>
          <p:spPr>
            <a:xfrm>
              <a:off x="9031698" y="1015138"/>
              <a:ext cx="283983" cy="283983"/>
            </a:xfrm>
            <a:custGeom>
              <a:avLst/>
              <a:gdLst>
                <a:gd name="connsiteX0" fmla="*/ 283984 w 283983"/>
                <a:gd name="connsiteY0" fmla="*/ 141992 h 283983"/>
                <a:gd name="connsiteX1" fmla="*/ 141992 w 283983"/>
                <a:gd name="connsiteY1" fmla="*/ 283984 h 283983"/>
                <a:gd name="connsiteX2" fmla="*/ 0 w 283983"/>
                <a:gd name="connsiteY2" fmla="*/ 141992 h 283983"/>
                <a:gd name="connsiteX3" fmla="*/ 141992 w 283983"/>
                <a:gd name="connsiteY3" fmla="*/ 0 h 283983"/>
                <a:gd name="connsiteX4" fmla="*/ 283984 w 283983"/>
                <a:gd name="connsiteY4" fmla="*/ 141992 h 28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83" h="283983">
                  <a:moveTo>
                    <a:pt x="283984" y="141992"/>
                  </a:moveTo>
                  <a:cubicBezTo>
                    <a:pt x="283984" y="220412"/>
                    <a:pt x="220412" y="283984"/>
                    <a:pt x="141992" y="283984"/>
                  </a:cubicBezTo>
                  <a:cubicBezTo>
                    <a:pt x="63572" y="283984"/>
                    <a:pt x="0" y="220412"/>
                    <a:pt x="0" y="141992"/>
                  </a:cubicBezTo>
                  <a:cubicBezTo>
                    <a:pt x="0" y="63572"/>
                    <a:pt x="63572" y="0"/>
                    <a:pt x="141992" y="0"/>
                  </a:cubicBezTo>
                  <a:cubicBezTo>
                    <a:pt x="220412" y="0"/>
                    <a:pt x="283984" y="63572"/>
                    <a:pt x="283984" y="141992"/>
                  </a:cubicBezTo>
                  <a:close/>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25" name="任意多边形: 形状 24"/>
            <p:cNvSpPr/>
            <p:nvPr>
              <p:custDataLst>
                <p:tags r:id="rId10"/>
              </p:custDataLst>
            </p:nvPr>
          </p:nvSpPr>
          <p:spPr>
            <a:xfrm>
              <a:off x="8989504" y="984583"/>
              <a:ext cx="248890" cy="358529"/>
            </a:xfrm>
            <a:custGeom>
              <a:avLst/>
              <a:gdLst>
                <a:gd name="connsiteX0" fmla="*/ 121278 w 248890"/>
                <a:gd name="connsiteY0" fmla="*/ 0 h 358529"/>
                <a:gd name="connsiteX1" fmla="*/ 11638 w 248890"/>
                <a:gd name="connsiteY1" fmla="*/ 237252 h 358529"/>
                <a:gd name="connsiteX2" fmla="*/ 248891 w 248890"/>
                <a:gd name="connsiteY2" fmla="*/ 346891 h 358529"/>
              </a:gdLst>
              <a:ahLst/>
              <a:cxnLst>
                <a:cxn ang="0">
                  <a:pos x="connsiteX0" y="connsiteY0"/>
                </a:cxn>
                <a:cxn ang="0">
                  <a:pos x="connsiteX1" y="connsiteY1"/>
                </a:cxn>
                <a:cxn ang="0">
                  <a:pos x="connsiteX2" y="connsiteY2"/>
                </a:cxn>
              </a:cxnLst>
              <a:rect l="l" t="t" r="r" b="b"/>
              <a:pathLst>
                <a:path w="248890" h="358529">
                  <a:moveTo>
                    <a:pt x="121278" y="0"/>
                  </a:moveTo>
                  <a:cubicBezTo>
                    <a:pt x="26017" y="34150"/>
                    <a:pt x="-24309" y="140194"/>
                    <a:pt x="11638" y="237252"/>
                  </a:cubicBezTo>
                  <a:cubicBezTo>
                    <a:pt x="45789" y="332512"/>
                    <a:pt x="151833" y="382839"/>
                    <a:pt x="248891" y="346891"/>
                  </a:cubicBez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26" name="任意多边形: 形状 25"/>
            <p:cNvSpPr/>
            <p:nvPr>
              <p:custDataLst>
                <p:tags r:id="rId11"/>
              </p:custDataLst>
            </p:nvPr>
          </p:nvSpPr>
          <p:spPr>
            <a:xfrm>
              <a:off x="9067645" y="1126575"/>
              <a:ext cx="135251" cy="139945"/>
            </a:xfrm>
            <a:custGeom>
              <a:avLst/>
              <a:gdLst>
                <a:gd name="connsiteX0" fmla="*/ 73692 w 135251"/>
                <a:gd name="connsiteY0" fmla="*/ 23366 h 139945"/>
                <a:gd name="connsiteX1" fmla="*/ 70097 w 135251"/>
                <a:gd name="connsiteY1" fmla="*/ 134802 h 139945"/>
                <a:gd name="connsiteX2" fmla="*/ 70097 w 135251"/>
                <a:gd name="connsiteY2" fmla="*/ 88071 h 139945"/>
                <a:gd name="connsiteX3" fmla="*/ 48529 w 135251"/>
                <a:gd name="connsiteY3" fmla="*/ 59313 h 139945"/>
                <a:gd name="connsiteX4" fmla="*/ 52123 w 135251"/>
                <a:gd name="connsiteY4" fmla="*/ 41339 h 139945"/>
                <a:gd name="connsiteX5" fmla="*/ 0 w 135251"/>
                <a:gd name="connsiteY5" fmla="*/ 0 h 13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1" h="139945">
                  <a:moveTo>
                    <a:pt x="73692" y="23366"/>
                  </a:moveTo>
                  <a:cubicBezTo>
                    <a:pt x="203103" y="-28758"/>
                    <a:pt x="91666" y="174344"/>
                    <a:pt x="70097" y="134802"/>
                  </a:cubicBezTo>
                  <a:cubicBezTo>
                    <a:pt x="68300" y="129410"/>
                    <a:pt x="73692" y="95260"/>
                    <a:pt x="70097" y="88071"/>
                  </a:cubicBezTo>
                  <a:cubicBezTo>
                    <a:pt x="64705" y="75489"/>
                    <a:pt x="44934" y="79084"/>
                    <a:pt x="48529" y="59313"/>
                  </a:cubicBezTo>
                  <a:cubicBezTo>
                    <a:pt x="50327" y="52124"/>
                    <a:pt x="52123" y="41339"/>
                    <a:pt x="52123" y="41339"/>
                  </a:cubicBezTo>
                  <a:cubicBezTo>
                    <a:pt x="21569" y="26960"/>
                    <a:pt x="7189" y="8987"/>
                    <a:pt x="0" y="0"/>
                  </a:cubicBez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27" name="任意多边形: 形状 26"/>
            <p:cNvSpPr/>
            <p:nvPr>
              <p:custDataLst>
                <p:tags r:id="rId12"/>
              </p:custDataLst>
            </p:nvPr>
          </p:nvSpPr>
          <p:spPr>
            <a:xfrm>
              <a:off x="9110781" y="1045694"/>
              <a:ext cx="73595" cy="86273"/>
            </a:xfrm>
            <a:custGeom>
              <a:avLst/>
              <a:gdLst>
                <a:gd name="connsiteX0" fmla="*/ 59313 w 73595"/>
                <a:gd name="connsiteY0" fmla="*/ 0 h 86273"/>
                <a:gd name="connsiteX1" fmla="*/ 61111 w 73595"/>
                <a:gd name="connsiteY1" fmla="*/ 17974 h 86273"/>
                <a:gd name="connsiteX2" fmla="*/ 0 w 73595"/>
                <a:gd name="connsiteY2" fmla="*/ 86273 h 86273"/>
              </a:gdLst>
              <a:ahLst/>
              <a:cxnLst>
                <a:cxn ang="0">
                  <a:pos x="connsiteX0" y="connsiteY0"/>
                </a:cxn>
                <a:cxn ang="0">
                  <a:pos x="connsiteX1" y="connsiteY1"/>
                </a:cxn>
                <a:cxn ang="0">
                  <a:pos x="connsiteX2" y="connsiteY2"/>
                </a:cxn>
              </a:cxnLst>
              <a:rect l="l" t="t" r="r" b="b"/>
              <a:pathLst>
                <a:path w="73595" h="86273">
                  <a:moveTo>
                    <a:pt x="59313" y="0"/>
                  </a:moveTo>
                  <a:cubicBezTo>
                    <a:pt x="55718" y="3595"/>
                    <a:pt x="48529" y="10784"/>
                    <a:pt x="61111" y="17974"/>
                  </a:cubicBezTo>
                  <a:cubicBezTo>
                    <a:pt x="107842" y="48529"/>
                    <a:pt x="8987" y="59313"/>
                    <a:pt x="0" y="86273"/>
                  </a:cubicBez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28" name="任意多边形: 形状 27"/>
            <p:cNvSpPr/>
            <p:nvPr>
              <p:custDataLst>
                <p:tags r:id="rId13"/>
              </p:custDataLst>
            </p:nvPr>
          </p:nvSpPr>
          <p:spPr>
            <a:xfrm>
              <a:off x="9231205" y="1078046"/>
              <a:ext cx="52123" cy="113233"/>
            </a:xfrm>
            <a:custGeom>
              <a:avLst/>
              <a:gdLst>
                <a:gd name="connsiteX0" fmla="*/ 52123 w 52123"/>
                <a:gd name="connsiteY0" fmla="*/ 113234 h 113233"/>
                <a:gd name="connsiteX1" fmla="*/ 0 w 52123"/>
                <a:gd name="connsiteY1" fmla="*/ 59313 h 113233"/>
                <a:gd name="connsiteX2" fmla="*/ 26960 w 52123"/>
                <a:gd name="connsiteY2" fmla="*/ 14379 h 113233"/>
                <a:gd name="connsiteX3" fmla="*/ 16176 w 52123"/>
                <a:gd name="connsiteY3" fmla="*/ 1797 h 113233"/>
                <a:gd name="connsiteX4" fmla="*/ 16176 w 52123"/>
                <a:gd name="connsiteY4" fmla="*/ 0 h 113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23" h="113233">
                  <a:moveTo>
                    <a:pt x="52123" y="113234"/>
                  </a:moveTo>
                  <a:cubicBezTo>
                    <a:pt x="44934" y="77287"/>
                    <a:pt x="0" y="98855"/>
                    <a:pt x="0" y="59313"/>
                  </a:cubicBezTo>
                  <a:cubicBezTo>
                    <a:pt x="0" y="37745"/>
                    <a:pt x="28758" y="28758"/>
                    <a:pt x="26960" y="14379"/>
                  </a:cubicBezTo>
                  <a:cubicBezTo>
                    <a:pt x="26960" y="8987"/>
                    <a:pt x="19771" y="7189"/>
                    <a:pt x="16176" y="1797"/>
                  </a:cubicBezTo>
                  <a:cubicBezTo>
                    <a:pt x="16176" y="1797"/>
                    <a:pt x="16176" y="1797"/>
                    <a:pt x="16176" y="0"/>
                  </a:cubicBez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29" name="任意多边形: 形状 28"/>
            <p:cNvSpPr/>
            <p:nvPr>
              <p:custDataLst>
                <p:tags r:id="rId14"/>
              </p:custDataLst>
            </p:nvPr>
          </p:nvSpPr>
          <p:spPr>
            <a:xfrm>
              <a:off x="9179082" y="1367422"/>
              <a:ext cx="17973" cy="21568"/>
            </a:xfrm>
            <a:custGeom>
              <a:avLst/>
              <a:gdLst>
                <a:gd name="connsiteX0" fmla="*/ 0 w 17973"/>
                <a:gd name="connsiteY0" fmla="*/ 21568 h 21568"/>
                <a:gd name="connsiteX1" fmla="*/ 0 w 17973"/>
                <a:gd name="connsiteY1" fmla="*/ 0 h 21568"/>
              </a:gdLst>
              <a:ahLst/>
              <a:cxnLst>
                <a:cxn ang="0">
                  <a:pos x="connsiteX0" y="connsiteY0"/>
                </a:cxn>
                <a:cxn ang="0">
                  <a:pos x="connsiteX1" y="connsiteY1"/>
                </a:cxn>
              </a:cxnLst>
              <a:rect l="l" t="t" r="r" b="b"/>
              <a:pathLst>
                <a:path w="17973" h="21568">
                  <a:moveTo>
                    <a:pt x="0" y="21568"/>
                  </a:moveTo>
                  <a:lnTo>
                    <a:pt x="0" y="0"/>
                  </a:lnTo>
                </a:path>
              </a:pathLst>
            </a:custGeom>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30" name="任意多边形: 形状 29"/>
            <p:cNvSpPr/>
            <p:nvPr>
              <p:custDataLst>
                <p:tags r:id="rId15"/>
              </p:custDataLst>
            </p:nvPr>
          </p:nvSpPr>
          <p:spPr>
            <a:xfrm>
              <a:off x="9108984" y="1388990"/>
              <a:ext cx="141991" cy="17973"/>
            </a:xfrm>
            <a:custGeom>
              <a:avLst/>
              <a:gdLst>
                <a:gd name="connsiteX0" fmla="*/ 0 w 141991"/>
                <a:gd name="connsiteY0" fmla="*/ 0 h 17973"/>
                <a:gd name="connsiteX1" fmla="*/ 141992 w 141991"/>
                <a:gd name="connsiteY1" fmla="*/ 0 h 17973"/>
              </a:gdLst>
              <a:ahLst/>
              <a:cxnLst>
                <a:cxn ang="0">
                  <a:pos x="connsiteX0" y="connsiteY0"/>
                </a:cxn>
                <a:cxn ang="0">
                  <a:pos x="connsiteX1" y="connsiteY1"/>
                </a:cxn>
              </a:cxnLst>
              <a:rect l="l" t="t" r="r" b="b"/>
              <a:pathLst>
                <a:path w="141991" h="17973">
                  <a:moveTo>
                    <a:pt x="0" y="0"/>
                  </a:moveTo>
                  <a:lnTo>
                    <a:pt x="141992" y="0"/>
                  </a:lnTo>
                </a:path>
              </a:pathLst>
            </a:custGeom>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grpSp>
      <p:grpSp>
        <p:nvGrpSpPr>
          <p:cNvPr id="31" name="图形 10"/>
          <p:cNvGrpSpPr>
            <a:grpSpLocks noChangeAspect="1"/>
          </p:cNvGrpSpPr>
          <p:nvPr>
            <p:custDataLst>
              <p:tags r:id="rId16"/>
            </p:custDataLst>
          </p:nvPr>
        </p:nvGrpSpPr>
        <p:grpSpPr>
          <a:xfrm>
            <a:off x="746929" y="4306103"/>
            <a:ext cx="298076" cy="378000"/>
            <a:chOff x="8100663" y="6374879"/>
            <a:chExt cx="303754" cy="386433"/>
          </a:xfrm>
          <a:noFill/>
        </p:grpSpPr>
        <p:sp>
          <p:nvSpPr>
            <p:cNvPr id="32" name="任意多边形: 形状 31"/>
            <p:cNvSpPr/>
            <p:nvPr>
              <p:custDataLst>
                <p:tags r:id="rId17"/>
              </p:custDataLst>
            </p:nvPr>
          </p:nvSpPr>
          <p:spPr>
            <a:xfrm>
              <a:off x="8100663" y="6374879"/>
              <a:ext cx="303754" cy="386433"/>
            </a:xfrm>
            <a:custGeom>
              <a:avLst/>
              <a:gdLst>
                <a:gd name="connsiteX0" fmla="*/ 0 w 303754"/>
                <a:gd name="connsiteY0" fmla="*/ 30555 h 386433"/>
                <a:gd name="connsiteX1" fmla="*/ 0 w 303754"/>
                <a:gd name="connsiteY1" fmla="*/ 366662 h 386433"/>
                <a:gd name="connsiteX2" fmla="*/ 19771 w 303754"/>
                <a:gd name="connsiteY2" fmla="*/ 386433 h 386433"/>
                <a:gd name="connsiteX3" fmla="*/ 283983 w 303754"/>
                <a:gd name="connsiteY3" fmla="*/ 386433 h 386433"/>
                <a:gd name="connsiteX4" fmla="*/ 303754 w 303754"/>
                <a:gd name="connsiteY4" fmla="*/ 366662 h 386433"/>
                <a:gd name="connsiteX5" fmla="*/ 303754 w 303754"/>
                <a:gd name="connsiteY5" fmla="*/ 82679 h 386433"/>
                <a:gd name="connsiteX6" fmla="*/ 283983 w 303754"/>
                <a:gd name="connsiteY6" fmla="*/ 62908 h 386433"/>
                <a:gd name="connsiteX7" fmla="*/ 28758 w 303754"/>
                <a:gd name="connsiteY7" fmla="*/ 62908 h 386433"/>
                <a:gd name="connsiteX8" fmla="*/ 0 w 303754"/>
                <a:gd name="connsiteY8" fmla="*/ 30555 h 386433"/>
                <a:gd name="connsiteX9" fmla="*/ 30555 w 303754"/>
                <a:gd name="connsiteY9" fmla="*/ 0 h 386433"/>
                <a:gd name="connsiteX10" fmla="*/ 294768 w 303754"/>
                <a:gd name="connsiteY10" fmla="*/ 0 h 38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754" h="386433">
                  <a:moveTo>
                    <a:pt x="0" y="30555"/>
                  </a:moveTo>
                  <a:lnTo>
                    <a:pt x="0" y="366662"/>
                  </a:lnTo>
                  <a:cubicBezTo>
                    <a:pt x="0" y="377447"/>
                    <a:pt x="8987" y="386433"/>
                    <a:pt x="19771" y="386433"/>
                  </a:cubicBezTo>
                  <a:lnTo>
                    <a:pt x="283983" y="386433"/>
                  </a:lnTo>
                  <a:cubicBezTo>
                    <a:pt x="294768" y="386433"/>
                    <a:pt x="303754" y="377447"/>
                    <a:pt x="303754" y="366662"/>
                  </a:cubicBezTo>
                  <a:lnTo>
                    <a:pt x="303754" y="82679"/>
                  </a:lnTo>
                  <a:cubicBezTo>
                    <a:pt x="303754" y="71895"/>
                    <a:pt x="294768" y="62908"/>
                    <a:pt x="283983" y="62908"/>
                  </a:cubicBezTo>
                  <a:lnTo>
                    <a:pt x="28758" y="62908"/>
                  </a:lnTo>
                  <a:cubicBezTo>
                    <a:pt x="14379" y="61110"/>
                    <a:pt x="0" y="48529"/>
                    <a:pt x="0" y="30555"/>
                  </a:cubicBezTo>
                  <a:cubicBezTo>
                    <a:pt x="0" y="14379"/>
                    <a:pt x="14379" y="0"/>
                    <a:pt x="30555" y="0"/>
                  </a:cubicBezTo>
                  <a:lnTo>
                    <a:pt x="294768" y="0"/>
                  </a:lnTo>
                </a:path>
              </a:pathLst>
            </a:custGeom>
            <a:noFill/>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33" name="任意多边形: 形状 32"/>
            <p:cNvSpPr/>
            <p:nvPr>
              <p:custDataLst>
                <p:tags r:id="rId18"/>
              </p:custDataLst>
            </p:nvPr>
          </p:nvSpPr>
          <p:spPr>
            <a:xfrm>
              <a:off x="8161773" y="6477329"/>
              <a:ext cx="17973" cy="244441"/>
            </a:xfrm>
            <a:custGeom>
              <a:avLst/>
              <a:gdLst>
                <a:gd name="connsiteX0" fmla="*/ 0 w 17973"/>
                <a:gd name="connsiteY0" fmla="*/ 0 h 244441"/>
                <a:gd name="connsiteX1" fmla="*/ 0 w 17973"/>
                <a:gd name="connsiteY1" fmla="*/ 244442 h 244441"/>
              </a:gdLst>
              <a:ahLst/>
              <a:cxnLst>
                <a:cxn ang="0">
                  <a:pos x="connsiteX0" y="connsiteY0"/>
                </a:cxn>
                <a:cxn ang="0">
                  <a:pos x="connsiteX1" y="connsiteY1"/>
                </a:cxn>
              </a:cxnLst>
              <a:rect l="l" t="t" r="r" b="b"/>
              <a:pathLst>
                <a:path w="17973" h="244441">
                  <a:moveTo>
                    <a:pt x="0" y="0"/>
                  </a:moveTo>
                  <a:lnTo>
                    <a:pt x="0" y="244442"/>
                  </a:lnTo>
                </a:path>
              </a:pathLst>
            </a:custGeom>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34" name="任意多边形: 形状 33"/>
            <p:cNvSpPr/>
            <p:nvPr>
              <p:custDataLst>
                <p:tags r:id="rId19"/>
              </p:custDataLst>
            </p:nvPr>
          </p:nvSpPr>
          <p:spPr>
            <a:xfrm>
              <a:off x="8242655" y="6518669"/>
              <a:ext cx="82678" cy="17973"/>
            </a:xfrm>
            <a:custGeom>
              <a:avLst/>
              <a:gdLst>
                <a:gd name="connsiteX0" fmla="*/ 0 w 82678"/>
                <a:gd name="connsiteY0" fmla="*/ 0 h 17973"/>
                <a:gd name="connsiteX1" fmla="*/ 82679 w 82678"/>
                <a:gd name="connsiteY1" fmla="*/ 0 h 17973"/>
              </a:gdLst>
              <a:ahLst/>
              <a:cxnLst>
                <a:cxn ang="0">
                  <a:pos x="connsiteX0" y="connsiteY0"/>
                </a:cxn>
                <a:cxn ang="0">
                  <a:pos x="connsiteX1" y="connsiteY1"/>
                </a:cxn>
              </a:cxnLst>
              <a:rect l="l" t="t" r="r" b="b"/>
              <a:pathLst>
                <a:path w="82678" h="17973">
                  <a:moveTo>
                    <a:pt x="0" y="0"/>
                  </a:moveTo>
                  <a:lnTo>
                    <a:pt x="82679" y="0"/>
                  </a:lnTo>
                </a:path>
              </a:pathLst>
            </a:custGeom>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sp>
          <p:nvSpPr>
            <p:cNvPr id="35" name="任意多边形: 形状 34"/>
            <p:cNvSpPr/>
            <p:nvPr>
              <p:custDataLst>
                <p:tags r:id="rId20"/>
              </p:custDataLst>
            </p:nvPr>
          </p:nvSpPr>
          <p:spPr>
            <a:xfrm>
              <a:off x="8242655" y="6558211"/>
              <a:ext cx="82678" cy="17973"/>
            </a:xfrm>
            <a:custGeom>
              <a:avLst/>
              <a:gdLst>
                <a:gd name="connsiteX0" fmla="*/ 0 w 82678"/>
                <a:gd name="connsiteY0" fmla="*/ 0 h 17973"/>
                <a:gd name="connsiteX1" fmla="*/ 82679 w 82678"/>
                <a:gd name="connsiteY1" fmla="*/ 0 h 17973"/>
              </a:gdLst>
              <a:ahLst/>
              <a:cxnLst>
                <a:cxn ang="0">
                  <a:pos x="connsiteX0" y="connsiteY0"/>
                </a:cxn>
                <a:cxn ang="0">
                  <a:pos x="connsiteX1" y="connsiteY1"/>
                </a:cxn>
              </a:cxnLst>
              <a:rect l="l" t="t" r="r" b="b"/>
              <a:pathLst>
                <a:path w="82678" h="17973">
                  <a:moveTo>
                    <a:pt x="0" y="0"/>
                  </a:moveTo>
                  <a:lnTo>
                    <a:pt x="82679" y="0"/>
                  </a:lnTo>
                </a:path>
              </a:pathLst>
            </a:custGeom>
            <a:ln w="25400" cap="rnd">
              <a:solidFill>
                <a:schemeClr val="accent2"/>
              </a:solidFill>
              <a:prstDash val="solid"/>
              <a:round/>
            </a:ln>
          </p:spPr>
          <p:txBody>
            <a:bodyPr rtlCol="0" anchor="ctr"/>
            <a:lstStyle/>
            <a:p>
              <a:endParaRPr lang="zh-CN" altLang="en-US" dirty="0">
                <a:ea typeface="微软雅黑" panose="020B0503020204020204" pitchFamily="34" charset="-122"/>
              </a:endParaRPr>
            </a:p>
          </p:txBody>
        </p:sp>
      </p:grpSp>
      <p:pic>
        <p:nvPicPr>
          <p:cNvPr id="3" name="图片 2"/>
          <p:cNvPicPr>
            <a:picLocks noChangeAspect="1"/>
          </p:cNvPicPr>
          <p:nvPr/>
        </p:nvPicPr>
        <p:blipFill>
          <a:blip r:embed="rId21"/>
          <a:stretch>
            <a:fillRect/>
          </a:stretch>
        </p:blipFill>
        <p:spPr>
          <a:xfrm>
            <a:off x="8794115" y="2531110"/>
            <a:ext cx="2724150" cy="1571625"/>
          </a:xfrm>
          <a:prstGeom prst="rect">
            <a:avLst/>
          </a:prstGeom>
        </p:spPr>
      </p:pic>
      <p:sp>
        <p:nvSpPr>
          <p:cNvPr id="5" name="TextBox 26"/>
          <p:cNvSpPr txBox="1"/>
          <p:nvPr>
            <p:custDataLst>
              <p:tags r:id="rId22"/>
            </p:custDataLst>
          </p:nvPr>
        </p:nvSpPr>
        <p:spPr>
          <a:xfrm>
            <a:off x="621032" y="3392915"/>
            <a:ext cx="3308486" cy="394335"/>
          </a:xfrm>
          <a:prstGeom prst="rect">
            <a:avLst/>
          </a:prstGeom>
          <a:noFill/>
        </p:spPr>
        <p:txBody>
          <a:bodyPr wrap="square" lIns="75493" tIns="37747" rIns="75493" bIns="37747" rtlCol="0">
            <a:spAutoFit/>
          </a:bodyPr>
          <a:p>
            <a:pPr algn="l">
              <a:lnSpc>
                <a:spcPct val="130000"/>
              </a:lnSpc>
            </a:pPr>
            <a:r>
              <a:rPr lang="zh-CN" altLang="en-US" sz="16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但也可以有</a:t>
            </a:r>
            <a:r>
              <a:rPr lang="zh-CN" altLang="en-US" sz="16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双键</a:t>
            </a:r>
            <a:endParaRPr lang="zh-CN" altLang="en-US" sz="16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6" name="TextBox 26"/>
          <p:cNvSpPr txBox="1"/>
          <p:nvPr>
            <p:custDataLst>
              <p:tags r:id="rId23"/>
            </p:custDataLst>
          </p:nvPr>
        </p:nvSpPr>
        <p:spPr>
          <a:xfrm>
            <a:off x="621032" y="5324552"/>
            <a:ext cx="2413136" cy="394335"/>
          </a:xfrm>
          <a:prstGeom prst="rect">
            <a:avLst/>
          </a:prstGeom>
          <a:noFill/>
        </p:spPr>
        <p:txBody>
          <a:bodyPr wrap="square" lIns="75493" tIns="37747" rIns="75493" bIns="37747" rtlCol="0">
            <a:spAutoFit/>
          </a:bodyPr>
          <a:p>
            <a:pPr algn="l">
              <a:lnSpc>
                <a:spcPct val="130000"/>
              </a:lnSpc>
            </a:pPr>
            <a:r>
              <a:rPr lang="zh-CN" altLang="en-US" sz="16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但要有</a:t>
            </a:r>
            <a:r>
              <a:rPr lang="zh-CN" altLang="en-US" sz="16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rPr>
              <a:t>柔性</a:t>
            </a:r>
            <a:endParaRPr lang="zh-CN" altLang="en-US" sz="1600" b="1" dirty="0">
              <a:solidFill>
                <a:schemeClr val="tx1">
                  <a:lumMod val="85000"/>
                  <a:lumOff val="15000"/>
                  <a:alpha val="70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pic>
        <p:nvPicPr>
          <p:cNvPr id="7" name="图片 6"/>
          <p:cNvPicPr>
            <a:picLocks noChangeAspect="1"/>
          </p:cNvPicPr>
          <p:nvPr/>
        </p:nvPicPr>
        <p:blipFill>
          <a:blip r:embed="rId24"/>
          <a:stretch>
            <a:fillRect/>
          </a:stretch>
        </p:blipFill>
        <p:spPr>
          <a:xfrm>
            <a:off x="8794115" y="4305935"/>
            <a:ext cx="2724150" cy="213931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981199"/>
            <a:ext cx="12192000" cy="34671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文本框 1"/>
          <p:cNvSpPr txBox="1"/>
          <p:nvPr/>
        </p:nvSpPr>
        <p:spPr>
          <a:xfrm>
            <a:off x="1246505" y="469265"/>
            <a:ext cx="3689985" cy="583565"/>
          </a:xfrm>
          <a:prstGeom prst="rect">
            <a:avLst/>
          </a:prstGeom>
          <a:noFill/>
        </p:spPr>
        <p:txBody>
          <a:bodyPr wrap="square" rtlCol="0">
            <a:spAutoFit/>
          </a:bodyPr>
          <a:lstStyle/>
          <a:p>
            <a:r>
              <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rPr>
              <a:t>链状分子构象异构</a:t>
            </a:r>
            <a:endParaRPr lang="zh-CN" altLang="en-US" sz="3200" spc="30" dirty="0">
              <a:latin typeface="思源宋体 CN Heavy" pitchFamily="18" charset="-122"/>
              <a:ea typeface="思源宋体 CN Heavy" pitchFamily="18" charset="-122"/>
              <a:cs typeface="阿里巴巴普惠体" panose="00020600040101010101" pitchFamily="18" charset="-122"/>
              <a:sym typeface="阿里巴巴普惠体" panose="00020600040101010101" pitchFamily="18" charset="-122"/>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375" y="591400"/>
            <a:ext cx="561600" cy="360000"/>
          </a:xfrm>
          <a:prstGeom prst="rect">
            <a:avLst/>
          </a:prstGeom>
        </p:spPr>
      </p:pic>
      <p:grpSp>
        <p:nvGrpSpPr>
          <p:cNvPr id="34" name="组合 33"/>
          <p:cNvGrpSpPr/>
          <p:nvPr/>
        </p:nvGrpSpPr>
        <p:grpSpPr>
          <a:xfrm>
            <a:off x="7491095" y="2169160"/>
            <a:ext cx="4700905" cy="4244340"/>
            <a:chOff x="5791200" y="1409700"/>
            <a:chExt cx="6400800" cy="5003800"/>
          </a:xfrm>
        </p:grpSpPr>
        <p:pic>
          <p:nvPicPr>
            <p:cNvPr id="23" name="图片 22" descr="形状&#10;&#10;低可信度描述已自动生成"/>
            <p:cNvPicPr>
              <a:picLocks noChangeAspect="1"/>
            </p:cNvPicPr>
            <p:nvPr/>
          </p:nvPicPr>
          <p:blipFill>
            <a:blip r:embed="rId3">
              <a:biLevel thresh="25000"/>
            </a:blip>
            <a:srcRect r="-8246"/>
            <a:stretch>
              <a:fillRect/>
            </a:stretch>
          </p:blipFill>
          <p:spPr>
            <a:xfrm flipH="1">
              <a:off x="7690628" y="1409700"/>
              <a:ext cx="4501372" cy="5003800"/>
            </a:xfrm>
            <a:prstGeom prst="rect">
              <a:avLst/>
            </a:prstGeom>
          </p:spPr>
        </p:pic>
        <p:pic>
          <p:nvPicPr>
            <p:cNvPr id="33" name="图片 32" descr="形状&#10;&#10;低可信度描述已自动生成"/>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920"/>
            <a:stretch>
              <a:fillRect/>
            </a:stretch>
          </p:blipFill>
          <p:spPr>
            <a:xfrm>
              <a:off x="5791200" y="3652649"/>
              <a:ext cx="2213756" cy="2741801"/>
            </a:xfrm>
            <a:prstGeom prst="rect">
              <a:avLst/>
            </a:prstGeom>
          </p:spPr>
        </p:pic>
      </p:grpSp>
      <p:sp>
        <p:nvSpPr>
          <p:cNvPr id="5" name="文本框 4"/>
          <p:cNvSpPr txBox="1"/>
          <p:nvPr>
            <p:custDataLst>
              <p:tags r:id="rId6"/>
            </p:custDataLst>
          </p:nvPr>
        </p:nvSpPr>
        <p:spPr>
          <a:xfrm>
            <a:off x="1148715" y="1003300"/>
            <a:ext cx="3536315" cy="829945"/>
          </a:xfrm>
          <a:prstGeom prst="rect">
            <a:avLst/>
          </a:prstGeom>
          <a:noFill/>
        </p:spPr>
        <p:txBody>
          <a:bodyPr wrap="square" rtlCol="0">
            <a:spAutoFit/>
          </a:bodyPr>
          <a:p>
            <a:pPr algn="just"/>
            <a:endParaRPr lang="zh-CN" altLang="en-US" sz="2400" b="1" dirty="0">
              <a:solidFill>
                <a:schemeClr val="tx1">
                  <a:lumMod val="85000"/>
                  <a:lumOff val="15000"/>
                </a:schemeClr>
              </a:solidFill>
              <a:latin typeface="思源宋体 CN Heavy" pitchFamily="18" charset="-122"/>
              <a:ea typeface="思源宋体 CN Heavy" pitchFamily="18" charset="-122"/>
            </a:endParaRPr>
          </a:p>
          <a:p>
            <a:pPr algn="just"/>
            <a:r>
              <a:rPr lang="en-US" altLang="zh-CN" sz="2400" b="1" dirty="0">
                <a:solidFill>
                  <a:schemeClr val="tx1">
                    <a:lumMod val="85000"/>
                    <a:lumOff val="15000"/>
                  </a:schemeClr>
                </a:solidFill>
                <a:latin typeface="思源宋体 CN Heavy" pitchFamily="18" charset="-122"/>
                <a:ea typeface="思源宋体 CN Heavy" pitchFamily="18" charset="-122"/>
              </a:rPr>
              <a:t>4.1</a:t>
            </a:r>
            <a:r>
              <a:rPr lang="zh-CN" altLang="en-US" sz="2400" b="1" dirty="0">
                <a:solidFill>
                  <a:schemeClr val="tx1">
                    <a:lumMod val="85000"/>
                    <a:lumOff val="15000"/>
                  </a:schemeClr>
                </a:solidFill>
                <a:latin typeface="思源宋体 CN Heavy" pitchFamily="18" charset="-122"/>
                <a:ea typeface="思源宋体 CN Heavy" pitchFamily="18" charset="-122"/>
              </a:rPr>
              <a:t>有哪些不同的</a:t>
            </a:r>
            <a:r>
              <a:rPr lang="zh-CN" altLang="en-US" sz="2400" b="1" dirty="0">
                <a:solidFill>
                  <a:schemeClr val="tx1">
                    <a:lumMod val="85000"/>
                    <a:lumOff val="15000"/>
                  </a:schemeClr>
                </a:solidFill>
                <a:latin typeface="思源宋体 CN Heavy" pitchFamily="18" charset="-122"/>
                <a:ea typeface="思源宋体 CN Heavy" pitchFamily="18" charset="-122"/>
              </a:rPr>
              <a:t>构象？</a:t>
            </a:r>
            <a:endParaRPr lang="zh-CN" altLang="en-US" sz="2400" b="1" dirty="0">
              <a:solidFill>
                <a:schemeClr val="tx1">
                  <a:lumMod val="85000"/>
                  <a:lumOff val="15000"/>
                </a:schemeClr>
              </a:solidFill>
              <a:latin typeface="思源宋体 CN Heavy" pitchFamily="18" charset="-122"/>
              <a:ea typeface="思源宋体 CN Heavy" pitchFamily="18" charset="-122"/>
            </a:endParaRPr>
          </a:p>
        </p:txBody>
      </p:sp>
      <p:pic>
        <p:nvPicPr>
          <p:cNvPr id="9" name="图片 8"/>
          <p:cNvPicPr>
            <a:picLocks noChangeAspect="1"/>
          </p:cNvPicPr>
          <p:nvPr/>
        </p:nvPicPr>
        <p:blipFill>
          <a:blip r:embed="rId7"/>
          <a:stretch>
            <a:fillRect/>
          </a:stretch>
        </p:blipFill>
        <p:spPr>
          <a:xfrm>
            <a:off x="1148715" y="2086610"/>
            <a:ext cx="4820285" cy="3140710"/>
          </a:xfrm>
          <a:prstGeom prst="rect">
            <a:avLst/>
          </a:prstGeom>
        </p:spPr>
      </p:pic>
    </p:spTree>
  </p:cSld>
  <p:clrMapOvr>
    <a:masterClrMapping/>
  </p:clrMapOvr>
  <p:transition spd="slow">
    <p:pull/>
  </p:transition>
  <p:timing>
    <p:tnLst>
      <p:par>
        <p:cTn id="1" dur="indefinite" restart="never" nodeType="tmRoot"/>
      </p:par>
    </p:tnLst>
  </p:timing>
</p:sld>
</file>

<file path=ppt/tags/tag1.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10.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100.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01.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02.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03.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04.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05.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06.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07.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08.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09.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1.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110.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11.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12.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13.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14.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15.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16.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17.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18.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19.xml><?xml version="1.0" encoding="utf-8"?>
<p:tagLst xmlns:p="http://schemas.openxmlformats.org/presentationml/2006/main">
  <p:tag name="KSO_WM_DIAGRAM_VIRTUALLY_FRAME" val="{&quot;height&quot;:337.48661417322825,&quot;left&quot;:510.883937007874,&quot;top&quot;:132.2411811023622,&quot;width&quot;:365.74763779527547}"/>
</p:tagLst>
</file>

<file path=ppt/tags/tag12.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120.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21.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22.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23.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24.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25.xml><?xml version="1.0" encoding="utf-8"?>
<p:tagLst xmlns:p="http://schemas.openxmlformats.org/presentationml/2006/main">
  <p:tag name="KSO_WM_DIAGRAM_VIRTUALLY_FRAME" val="{&quot;height&quot;:293.6799212598424,&quot;left&quot;:90.41062992125981,&quot;top&quot;:168,&quot;width&quot;:775.6000000000001}"/>
</p:tagLst>
</file>

<file path=ppt/tags/tag126.xml><?xml version="1.0" encoding="utf-8"?>
<p:tagLst xmlns:p="http://schemas.openxmlformats.org/presentationml/2006/main">
  <p:tag name="KSO_WM_DIAGRAM_VIRTUALLY_FRAME" val="{&quot;height&quot;:293.6799212598424,&quot;left&quot;:90.41062992125981,&quot;top&quot;:168,&quot;width&quot;:775.6000000000001}"/>
</p:tagLst>
</file>

<file path=ppt/tags/tag127.xml><?xml version="1.0" encoding="utf-8"?>
<p:tagLst xmlns:p="http://schemas.openxmlformats.org/presentationml/2006/main">
  <p:tag name="KSO_WM_DIAGRAM_VIRTUALLY_FRAME" val="{&quot;height&quot;:293.6799212598424,&quot;left&quot;:90.41062992125981,&quot;top&quot;:168,&quot;width&quot;:775.6000000000001}"/>
</p:tagLst>
</file>

<file path=ppt/tags/tag128.xml><?xml version="1.0" encoding="utf-8"?>
<p:tagLst xmlns:p="http://schemas.openxmlformats.org/presentationml/2006/main">
  <p:tag name="KSO_WM_DIAGRAM_VIRTUALLY_FRAME" val="{&quot;height&quot;:293.6799212598424,&quot;left&quot;:90.41062992125981,&quot;top&quot;:168,&quot;width&quot;:775.6000000000001}"/>
</p:tagLst>
</file>

<file path=ppt/tags/tag129.xml><?xml version="1.0" encoding="utf-8"?>
<p:tagLst xmlns:p="http://schemas.openxmlformats.org/presentationml/2006/main">
  <p:tag name="KSO_WM_DIAGRAM_VIRTUALLY_FRAME" val="{&quot;height&quot;:293.6799212598424,&quot;left&quot;:90.41062992125981,&quot;top&quot;:168,&quot;width&quot;:775.6000000000001}"/>
</p:tagLst>
</file>

<file path=ppt/tags/tag13.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130.xml><?xml version="1.0" encoding="utf-8"?>
<p:tagLst xmlns:p="http://schemas.openxmlformats.org/presentationml/2006/main">
  <p:tag name="KSO_WM_DIAGRAM_VIRTUALLY_FRAME" val="{&quot;height&quot;:293.6799212598424,&quot;left&quot;:90.41062992125981,&quot;top&quot;:168,&quot;width&quot;:775.6000000000001}"/>
</p:tagLst>
</file>

<file path=ppt/tags/tag131.xml><?xml version="1.0" encoding="utf-8"?>
<p:tagLst xmlns:p="http://schemas.openxmlformats.org/presentationml/2006/main">
  <p:tag name="KSO_WM_DIAGRAM_VIRTUALLY_FRAME" val="{&quot;height&quot;:293.6799212598424,&quot;left&quot;:90.41062992125981,&quot;top&quot;:168,&quot;width&quot;:775.6000000000001}"/>
</p:tagLst>
</file>

<file path=ppt/tags/tag132.xml><?xml version="1.0" encoding="utf-8"?>
<p:tagLst xmlns:p="http://schemas.openxmlformats.org/presentationml/2006/main">
  <p:tag name="KSO_WM_DIAGRAM_VIRTUALLY_FRAME" val="{&quot;height&quot;:293.6799212598424,&quot;left&quot;:90.41062992125981,&quot;top&quot;:168,&quot;width&quot;:775.6000000000001}"/>
</p:tagLst>
</file>

<file path=ppt/tags/tag133.xml><?xml version="1.0" encoding="utf-8"?>
<p:tagLst xmlns:p="http://schemas.openxmlformats.org/presentationml/2006/main">
  <p:tag name="KSO_WM_DIAGRAM_VIRTUALLY_FRAME" val="{&quot;height&quot;:293.6799212598424,&quot;left&quot;:90.41062992125981,&quot;top&quot;:168,&quot;width&quot;:775.6000000000001}"/>
</p:tagLst>
</file>

<file path=ppt/tags/tag134.xml><?xml version="1.0" encoding="utf-8"?>
<p:tagLst xmlns:p="http://schemas.openxmlformats.org/presentationml/2006/main">
  <p:tag name="KSO_WM_DIAGRAM_VIRTUALLY_FRAME" val="{&quot;height&quot;:293.6799212598424,&quot;left&quot;:90.41062992125981,&quot;top&quot;:168,&quot;width&quot;:775.6000000000001}"/>
</p:tagLst>
</file>

<file path=ppt/tags/tag135.xml><?xml version="1.0" encoding="utf-8"?>
<p:tagLst xmlns:p="http://schemas.openxmlformats.org/presentationml/2006/main">
  <p:tag name="KSO_WM_DIAGRAM_VIRTUALLY_FRAME" val="{&quot;height&quot;:293.6799212598424,&quot;left&quot;:90.41062992125981,&quot;top&quot;:168,&quot;width&quot;:775.6000000000001}"/>
</p:tagLst>
</file>

<file path=ppt/tags/tag136.xml><?xml version="1.0" encoding="utf-8"?>
<p:tagLst xmlns:p="http://schemas.openxmlformats.org/presentationml/2006/main">
  <p:tag name="KSO_WM_DIAGRAM_VIRTUALLY_FRAME" val="{&quot;height&quot;:293.6799212598424,&quot;left&quot;:90.41062992125981,&quot;top&quot;:168,&quot;width&quot;:775.6000000000001}"/>
</p:tagLst>
</file>

<file path=ppt/tags/tag137.xml><?xml version="1.0" encoding="utf-8"?>
<p:tagLst xmlns:p="http://schemas.openxmlformats.org/presentationml/2006/main">
  <p:tag name="KSO_WM_DIAGRAM_VIRTUALLY_FRAME" val="{&quot;height&quot;:293.6799212598424,&quot;left&quot;:90.41062992125981,&quot;top&quot;:168,&quot;width&quot;:775.6000000000001}"/>
</p:tagLst>
</file>

<file path=ppt/tags/tag138.xml><?xml version="1.0" encoding="utf-8"?>
<p:tagLst xmlns:p="http://schemas.openxmlformats.org/presentationml/2006/main">
  <p:tag name="KSO_WM_DIAGRAM_VIRTUALLY_FRAME" val="{&quot;height&quot;:293.6799212598424,&quot;left&quot;:90.41062992125981,&quot;top&quot;:168,&quot;width&quot;:775.6000000000001}"/>
</p:tagLst>
</file>

<file path=ppt/tags/tag139.xml><?xml version="1.0" encoding="utf-8"?>
<p:tagLst xmlns:p="http://schemas.openxmlformats.org/presentationml/2006/main">
  <p:tag name="KSO_WM_DIAGRAM_VIRTUALLY_FRAME" val="{&quot;height&quot;:293.6799212598424,&quot;left&quot;:90.41062992125981,&quot;top&quot;:168,&quot;width&quot;:775.6000000000001}"/>
</p:tagLst>
</file>

<file path=ppt/tags/tag14.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140.xml><?xml version="1.0" encoding="utf-8"?>
<p:tagLst xmlns:p="http://schemas.openxmlformats.org/presentationml/2006/main">
  <p:tag name="KSO_WM_DIAGRAM_VIRTUALLY_FRAME" val="{&quot;height&quot;:293.6799212598424,&quot;left&quot;:90.41062992125981,&quot;top&quot;:168,&quot;width&quot;:775.6000000000001}"/>
</p:tagLst>
</file>

<file path=ppt/tags/tag141.xml><?xml version="1.0" encoding="utf-8"?>
<p:tagLst xmlns:p="http://schemas.openxmlformats.org/presentationml/2006/main">
  <p:tag name="KSO_WM_DIAGRAM_VIRTUALLY_FRAME" val="{&quot;height&quot;:293.6799212598424,&quot;left&quot;:90.41062992125981,&quot;top&quot;:168,&quot;width&quot;:775.6000000000001}"/>
</p:tagLst>
</file>

<file path=ppt/tags/tag142.xml><?xml version="1.0" encoding="utf-8"?>
<p:tagLst xmlns:p="http://schemas.openxmlformats.org/presentationml/2006/main">
  <p:tag name="KSO_WM_DIAGRAM_VIRTUALLY_FRAME" val="{&quot;height&quot;:293.6799212598424,&quot;left&quot;:90.41062992125981,&quot;top&quot;:168,&quot;width&quot;:775.6000000000001}"/>
</p:tagLst>
</file>

<file path=ppt/tags/tag143.xml><?xml version="1.0" encoding="utf-8"?>
<p:tagLst xmlns:p="http://schemas.openxmlformats.org/presentationml/2006/main">
  <p:tag name="KSO_WM_DIAGRAM_VIRTUALLY_FRAME" val="{&quot;height&quot;:293.6799212598424,&quot;left&quot;:90.41062992125981,&quot;top&quot;:168,&quot;width&quot;:775.6000000000001}"/>
</p:tagLst>
</file>

<file path=ppt/tags/tag144.xml><?xml version="1.0" encoding="utf-8"?>
<p:tagLst xmlns:p="http://schemas.openxmlformats.org/presentationml/2006/main">
  <p:tag name="KSO_WM_DIAGRAM_VIRTUALLY_FRAME" val="{&quot;height&quot;:293.6799212598424,&quot;left&quot;:90.41062992125981,&quot;top&quot;:168,&quot;width&quot;:775.6000000000001}"/>
</p:tagLst>
</file>

<file path=ppt/tags/tag145.xml><?xml version="1.0" encoding="utf-8"?>
<p:tagLst xmlns:p="http://schemas.openxmlformats.org/presentationml/2006/main">
  <p:tag name="KSO_WM_DIAGRAM_VIRTUALLY_FRAME" val="{&quot;height&quot;:293.6799212598424,&quot;left&quot;:90.41062992125981,&quot;top&quot;:168,&quot;width&quot;:775.6000000000001}"/>
</p:tagLst>
</file>

<file path=ppt/tags/tag146.xml><?xml version="1.0" encoding="utf-8"?>
<p:tagLst xmlns:p="http://schemas.openxmlformats.org/presentationml/2006/main">
  <p:tag name="KSO_WM_DIAGRAM_VIRTUALLY_FRAME" val="{&quot;height&quot;:293.6799212598424,&quot;left&quot;:90.41062992125981,&quot;top&quot;:168,&quot;width&quot;:775.6000000000001}"/>
</p:tagLst>
</file>

<file path=ppt/tags/tag147.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48.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49.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5.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150.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51.xml><?xml version="1.0" encoding="utf-8"?>
<p:tagLst xmlns:p="http://schemas.openxmlformats.org/presentationml/2006/main">
  <p:tag name="KSO_WM_DIAGRAM_VIRTUALLY_FRAME" val="{&quot;height&quot;:293.6799212598424,&quot;left&quot;:90.41062992125981,&quot;top&quot;:168,&quot;width&quot;:775.6000000000001}"/>
</p:tagLst>
</file>

<file path=ppt/tags/tag152.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53.xml><?xml version="1.0" encoding="utf-8"?>
<p:tagLst xmlns:p="http://schemas.openxmlformats.org/presentationml/2006/main">
  <p:tag name="KSO_WM_DIAGRAM_VIRTUALLY_FRAME" val="{&quot;height&quot;:293.6799212598424,&quot;left&quot;:90.41062992125981,&quot;top&quot;:168,&quot;width&quot;:775.6000000000001}"/>
</p:tagLst>
</file>

<file path=ppt/tags/tag154.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55.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56.xml><?xml version="1.0" encoding="utf-8"?>
<p:tagLst xmlns:p="http://schemas.openxmlformats.org/presentationml/2006/main">
  <p:tag name="KSO_WM_DIAGRAM_VIRTUALLY_FRAME" val="{&quot;height&quot;:293.6799212598424,&quot;left&quot;:90.41062992125981,&quot;top&quot;:168,&quot;width&quot;:775.6000000000001}"/>
</p:tagLst>
</file>

<file path=ppt/tags/tag157.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58.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59.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16.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160.xml><?xml version="1.0" encoding="utf-8"?>
<p:tagLst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Lst>
</file>

<file path=ppt/tags/tag17.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18.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19.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2.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20.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21.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22.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23.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24.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25.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26.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27.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28.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29.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3.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30.xml><?xml version="1.0" encoding="utf-8"?>
<p:tagLst xmlns:p="http://schemas.openxmlformats.org/presentationml/2006/main">
  <p:tag name="KSO_WM_DIAGRAM_VIRTUALLY_FRAME" val="{&quot;height&quot;:321.69999999999993,&quot;left&quot;:83.06330708661417,&quot;top&quot;:94.48346456692911,&quot;width&quot;:605.4366929133859}"/>
</p:tagLst>
</file>

<file path=ppt/tags/tag31.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32.xml><?xml version="1.0" encoding="utf-8"?>
<p:tagLst xmlns:p="http://schemas.openxmlformats.org/presentationml/2006/main">
  <p:tag name="KSO_WM_DIAGRAM_VIRTUALLY_FRAME" val="{&quot;height&quot;:321.69999999999993,&quot;left&quot;:83.06330708661417,&quot;top&quot;:94.48346456692911,&quot;width&quot;:605.4366929133859}"/>
</p:tagLst>
</file>

<file path=ppt/tags/tag33.xml><?xml version="1.0" encoding="utf-8"?>
<p:tagLst xmlns:p="http://schemas.openxmlformats.org/presentationml/2006/main">
  <p:tag name="KSO_WM_DIAGRAM_VIRTUALLY_FRAME" val="{&quot;height&quot;:321.69999999999993,&quot;left&quot;:83.06330708661417,&quot;top&quot;:94.48346456692911,&quot;width&quot;:605.4366929133859}"/>
</p:tagLst>
</file>

<file path=ppt/tags/tag34.xml><?xml version="1.0" encoding="utf-8"?>
<p:tagLst xmlns:p="http://schemas.openxmlformats.org/presentationml/2006/main">
  <p:tag name="KSO_WM_DIAGRAM_VIRTUALLY_FRAME" val="{&quot;height&quot;:321.69999999999993,&quot;left&quot;:83.06330708661417,&quot;top&quot;:94.48346456692911,&quot;width&quot;:605.4366929133859}"/>
</p:tagLst>
</file>

<file path=ppt/tags/tag35.xml><?xml version="1.0" encoding="utf-8"?>
<p:tagLst xmlns:p="http://schemas.openxmlformats.org/presentationml/2006/main">
  <p:tag name="KSO_WM_DIAGRAM_VIRTUALLY_FRAME" val="{&quot;height&quot;:321.69999999999993,&quot;left&quot;:83.06330708661417,&quot;top&quot;:94.48346456692911,&quot;width&quot;:605.4366929133859}"/>
</p:tagLst>
</file>

<file path=ppt/tags/tag36.xml><?xml version="1.0" encoding="utf-8"?>
<p:tagLst xmlns:p="http://schemas.openxmlformats.org/presentationml/2006/main">
  <p:tag name="KSO_WM_DIAGRAM_VIRTUALLY_FRAME" val="{&quot;height&quot;:321.69999999999993,&quot;left&quot;:83.06330708661417,&quot;top&quot;:94.48346456692911,&quot;width&quot;:605.4366929133859}"/>
</p:tagLst>
</file>

<file path=ppt/tags/tag37.xml><?xml version="1.0" encoding="utf-8"?>
<p:tagLst xmlns:p="http://schemas.openxmlformats.org/presentationml/2006/main">
  <p:tag name="KSO_WM_DIAGRAM_VIRTUALLY_FRAME" val="{&quot;height&quot;:321.69999999999993,&quot;left&quot;:83.06330708661417,&quot;top&quot;:94.48346456692911,&quot;width&quot;:605.4366929133859}"/>
</p:tagLst>
</file>

<file path=ppt/tags/tag38.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39.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4.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40.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41.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42.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43.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44.xml><?xml version="1.0" encoding="utf-8"?>
<p:tagLst xmlns:p="http://schemas.openxmlformats.org/presentationml/2006/main">
  <p:tag name="KSO_WM_DIAGRAM_VIRTUALLY_FRAME" val="{&quot;height&quot;:360.76574803149606,&quot;left&quot;:60.489291338582674,&quot;top&quot;:166.3,&quot;width&quot;:839.0215748031494}"/>
</p:tagLst>
</file>

<file path=ppt/tags/tag45.xml><?xml version="1.0" encoding="utf-8"?>
<p:tagLst xmlns:p="http://schemas.openxmlformats.org/presentationml/2006/main">
  <p:tag name="KSO_WM_DIAGRAM_VIRTUALLY_FRAME" val="{&quot;height&quot;:360.76574803149606,&quot;left&quot;:60.489291338582674,&quot;top&quot;:166.3,&quot;width&quot;:839.0215748031494}"/>
</p:tagLst>
</file>

<file path=ppt/tags/tag46.xml><?xml version="1.0" encoding="utf-8"?>
<p:tagLst xmlns:p="http://schemas.openxmlformats.org/presentationml/2006/main">
  <p:tag name="KSO_WM_DIAGRAM_VIRTUALLY_FRAME" val="{&quot;height&quot;:360.76574803149606,&quot;left&quot;:46.24685039370079,&quot;top&quot;:166.3,&quot;width&quot;:853.2640157480313}"/>
</p:tagLst>
</file>

<file path=ppt/tags/tag47.xml><?xml version="1.0" encoding="utf-8"?>
<p:tagLst xmlns:p="http://schemas.openxmlformats.org/presentationml/2006/main">
  <p:tag name="KSO_WM_DIAGRAM_VIRTUALLY_FRAME" val="{&quot;height&quot;:360.76574803149606,&quot;left&quot;:46.24685039370079,&quot;top&quot;:166.3,&quot;width&quot;:853.2640157480313}"/>
</p:tagLst>
</file>

<file path=ppt/tags/tag48.xml><?xml version="1.0" encoding="utf-8"?>
<p:tagLst xmlns:p="http://schemas.openxmlformats.org/presentationml/2006/main">
  <p:tag name="KSO_WM_DIAGRAM_VIRTUALLY_FRAME" val="{&quot;height&quot;:360.76574803149606,&quot;left&quot;:46.24685039370079,&quot;top&quot;:166.3,&quot;width&quot;:853.2640157480313}"/>
</p:tagLst>
</file>

<file path=ppt/tags/tag49.xml><?xml version="1.0" encoding="utf-8"?>
<p:tagLst xmlns:p="http://schemas.openxmlformats.org/presentationml/2006/main">
  <p:tag name="KSO_WM_DIAGRAM_VIRTUALLY_FRAME" val="{&quot;height&quot;:360.76574803149606,&quot;left&quot;:46.24685039370079,&quot;top&quot;:166.3,&quot;width&quot;:853.2640157480313}"/>
</p:tagLst>
</file>

<file path=ppt/tags/tag5.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50.xml><?xml version="1.0" encoding="utf-8"?>
<p:tagLst xmlns:p="http://schemas.openxmlformats.org/presentationml/2006/main">
  <p:tag name="KSO_WM_DIAGRAM_VIRTUALLY_FRAME" val="{&quot;height&quot;:360.76574803149606,&quot;left&quot;:46.24685039370079,&quot;top&quot;:166.3,&quot;width&quot;:853.2640157480313}"/>
</p:tagLst>
</file>

<file path=ppt/tags/tag51.xml><?xml version="1.0" encoding="utf-8"?>
<p:tagLst xmlns:p="http://schemas.openxmlformats.org/presentationml/2006/main">
  <p:tag name="KSO_WM_DIAGRAM_VIRTUALLY_FRAME" val="{&quot;height&quot;:360.76574803149606,&quot;left&quot;:46.24685039370079,&quot;top&quot;:166.3,&quot;width&quot;:853.2640157480313}"/>
</p:tagLst>
</file>

<file path=ppt/tags/tag52.xml><?xml version="1.0" encoding="utf-8"?>
<p:tagLst xmlns:p="http://schemas.openxmlformats.org/presentationml/2006/main">
  <p:tag name="KSO_WM_DIAGRAM_VIRTUALLY_FRAME" val="{&quot;height&quot;:360.76574803149606,&quot;left&quot;:46.24685039370079,&quot;top&quot;:166.3,&quot;width&quot;:853.2640157480313}"/>
</p:tagLst>
</file>

<file path=ppt/tags/tag53.xml><?xml version="1.0" encoding="utf-8"?>
<p:tagLst xmlns:p="http://schemas.openxmlformats.org/presentationml/2006/main">
  <p:tag name="KSO_WM_DIAGRAM_VIRTUALLY_FRAME" val="{&quot;height&quot;:360.76574803149606,&quot;left&quot;:46.24685039370079,&quot;top&quot;:166.3,&quot;width&quot;:853.2640157480313}"/>
</p:tagLst>
</file>

<file path=ppt/tags/tag54.xml><?xml version="1.0" encoding="utf-8"?>
<p:tagLst xmlns:p="http://schemas.openxmlformats.org/presentationml/2006/main">
  <p:tag name="KSO_WM_DIAGRAM_VIRTUALLY_FRAME" val="{&quot;height&quot;:360.76574803149606,&quot;left&quot;:46.24685039370079,&quot;top&quot;:166.3,&quot;width&quot;:853.2640157480313}"/>
</p:tagLst>
</file>

<file path=ppt/tags/tag55.xml><?xml version="1.0" encoding="utf-8"?>
<p:tagLst xmlns:p="http://schemas.openxmlformats.org/presentationml/2006/main">
  <p:tag name="KSO_WM_DIAGRAM_VIRTUALLY_FRAME" val="{&quot;height&quot;:360.76574803149606,&quot;left&quot;:46.24685039370079,&quot;top&quot;:166.3,&quot;width&quot;:853.2640157480313}"/>
</p:tagLst>
</file>

<file path=ppt/tags/tag56.xml><?xml version="1.0" encoding="utf-8"?>
<p:tagLst xmlns:p="http://schemas.openxmlformats.org/presentationml/2006/main">
  <p:tag name="KSO_WM_DIAGRAM_VIRTUALLY_FRAME" val="{&quot;height&quot;:360.76574803149606,&quot;left&quot;:46.24685039370079,&quot;top&quot;:166.3,&quot;width&quot;:853.2640157480313}"/>
</p:tagLst>
</file>

<file path=ppt/tags/tag57.xml><?xml version="1.0" encoding="utf-8"?>
<p:tagLst xmlns:p="http://schemas.openxmlformats.org/presentationml/2006/main">
  <p:tag name="KSO_WM_DIAGRAM_VIRTUALLY_FRAME" val="{&quot;height&quot;:360.76574803149606,&quot;left&quot;:46.24685039370079,&quot;top&quot;:166.3,&quot;width&quot;:853.2640157480313}"/>
</p:tagLst>
</file>

<file path=ppt/tags/tag58.xml><?xml version="1.0" encoding="utf-8"?>
<p:tagLst xmlns:p="http://schemas.openxmlformats.org/presentationml/2006/main">
  <p:tag name="KSO_WM_DIAGRAM_VIRTUALLY_FRAME" val="{&quot;height&quot;:360.76574803149606,&quot;left&quot;:46.24685039370079,&quot;top&quot;:166.3,&quot;width&quot;:853.2640157480313}"/>
</p:tagLst>
</file>

<file path=ppt/tags/tag59.xml><?xml version="1.0" encoding="utf-8"?>
<p:tagLst xmlns:p="http://schemas.openxmlformats.org/presentationml/2006/main">
  <p:tag name="KSO_WM_DIAGRAM_VIRTUALLY_FRAME" val="{&quot;height&quot;:360.76574803149606,&quot;left&quot;:46.24685039370079,&quot;top&quot;:166.3,&quot;width&quot;:853.2640157480313}"/>
</p:tagLst>
</file>

<file path=ppt/tags/tag6.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60.xml><?xml version="1.0" encoding="utf-8"?>
<p:tagLst xmlns:p="http://schemas.openxmlformats.org/presentationml/2006/main">
  <p:tag name="KSO_WM_DIAGRAM_VIRTUALLY_FRAME" val="{&quot;height&quot;:360.76574803149606,&quot;left&quot;:46.24685039370079,&quot;top&quot;:166.3,&quot;width&quot;:853.2640157480313}"/>
</p:tagLst>
</file>

<file path=ppt/tags/tag61.xml><?xml version="1.0" encoding="utf-8"?>
<p:tagLst xmlns:p="http://schemas.openxmlformats.org/presentationml/2006/main">
  <p:tag name="KSO_WM_DIAGRAM_VIRTUALLY_FRAME" val="{&quot;height&quot;:360.76574803149606,&quot;left&quot;:46.24685039370079,&quot;top&quot;:166.3,&quot;width&quot;:853.2640157480313}"/>
</p:tagLst>
</file>

<file path=ppt/tags/tag62.xml><?xml version="1.0" encoding="utf-8"?>
<p:tagLst xmlns:p="http://schemas.openxmlformats.org/presentationml/2006/main">
  <p:tag name="KSO_WM_DIAGRAM_VIRTUALLY_FRAME" val="{&quot;height&quot;:360.76574803149606,&quot;left&quot;:46.24685039370079,&quot;top&quot;:166.3,&quot;width&quot;:853.2640157480313}"/>
</p:tagLst>
</file>

<file path=ppt/tags/tag63.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64.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65.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66.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67.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68.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69.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7.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70.xml><?xml version="1.0" encoding="utf-8"?>
<p:tagLst xmlns:p="http://schemas.openxmlformats.org/presentationml/2006/main">
  <p:tag name="KSO_WM_DIAGRAM_VIRTUALLY_FRAME" val="{&quot;height&quot;:356.29999999999995,&quot;left&quot;:83.06330708661417,&quot;top&quot;:94.48346456692911,&quot;width&quot;:605.4366929133859}"/>
</p:tagLst>
</file>

<file path=ppt/tags/tag71.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72.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73.xml><?xml version="1.0" encoding="utf-8"?>
<p:tagLst xmlns:p="http://schemas.openxmlformats.org/presentationml/2006/main">
  <p:tag name="KSO_WM_DIAGRAM_VIRTUALLY_FRAME" val="{&quot;height&quot;:189.77779527559056,&quot;left&quot;:68.35,&quot;top&quot;:140.6,&quot;width&quot;:559.6782677165354}"/>
</p:tagLst>
</file>

<file path=ppt/tags/tag74.xml><?xml version="1.0" encoding="utf-8"?>
<p:tagLst xmlns:p="http://schemas.openxmlformats.org/presentationml/2006/main">
  <p:tag name="KSO_WM_DIAGRAM_VIRTUALLY_FRAME" val="{&quot;height&quot;:189.77779527559056,&quot;left&quot;:68.35,&quot;top&quot;:140.6,&quot;width&quot;:559.6782677165354}"/>
</p:tagLst>
</file>

<file path=ppt/tags/tag75.xml><?xml version="1.0" encoding="utf-8"?>
<p:tagLst xmlns:p="http://schemas.openxmlformats.org/presentationml/2006/main">
  <p:tag name="KSO_WM_DIAGRAM_VIRTUALLY_FRAME" val="{&quot;height&quot;:189.77779527559056,&quot;left&quot;:68.35,&quot;top&quot;:140.6,&quot;width&quot;:559.6782677165354}"/>
</p:tagLst>
</file>

<file path=ppt/tags/tag76.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77.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78.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79.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8.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80.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81.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82.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83.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84.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85.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86.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87.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88.xml><?xml version="1.0" encoding="utf-8"?>
<p:tagLst xmlns:p="http://schemas.openxmlformats.org/presentationml/2006/main">
  <p:tag name="KSO_WM_DIAGRAM_VIRTUALLY_FRAME" val="{&quot;height&quot;:263.5158267716535,&quot;left&quot;:80.18622047244097,&quot;top&quot;:128.68417322834645,&quot;width&quot;:835.113779527559}"/>
</p:tagLst>
</file>

<file path=ppt/tags/tag89.xml><?xml version="1.0" encoding="utf-8"?>
<p:tagLst xmlns:p="http://schemas.openxmlformats.org/presentationml/2006/main">
  <p:tag name="KSO_WM_DIAGRAM_VIRTUALLY_FRAME" val="{&quot;height&quot;:263.5158267716535,&quot;left&quot;:80.18622047244097,&quot;top&quot;:128.68417322834645,&quot;width&quot;:835.113779527559}"/>
</p:tagLst>
</file>

<file path=ppt/tags/tag9.xml><?xml version="1.0" encoding="utf-8"?>
<p:tagLst xmlns:p="http://schemas.openxmlformats.org/presentationml/2006/main">
  <p:tag name="KSO_WM_DIAGRAM_VIRTUALLY_FRAME" val="{&quot;height&quot;:196.65086614173228,&quot;left&quot;:106.89251968503933,&quot;top&quot;:161.52330708661415,&quot;width&quot;:844.9177952755905}"/>
</p:tagLst>
</file>

<file path=ppt/tags/tag90.xml><?xml version="1.0" encoding="utf-8"?>
<p:tagLst xmlns:p="http://schemas.openxmlformats.org/presentationml/2006/main">
  <p:tag name="KSO_WM_DIAGRAM_VIRTUALLY_FRAME" val="{&quot;height&quot;:263.5158267716535,&quot;left&quot;:80.18622047244097,&quot;top&quot;:128.68417322834645,&quot;width&quot;:835.113779527559}"/>
</p:tagLst>
</file>

<file path=ppt/tags/tag91.xml><?xml version="1.0" encoding="utf-8"?>
<p:tagLst xmlns:p="http://schemas.openxmlformats.org/presentationml/2006/main">
  <p:tag name="KSO_WM_DIAGRAM_VIRTUALLY_FRAME" val="{&quot;height&quot;:263.5158267716535,&quot;left&quot;:80.18622047244097,&quot;top&quot;:128.68417322834645,&quot;width&quot;:835.113779527559}"/>
</p:tagLst>
</file>

<file path=ppt/tags/tag92.xml><?xml version="1.0" encoding="utf-8"?>
<p:tagLst xmlns:p="http://schemas.openxmlformats.org/presentationml/2006/main">
  <p:tag name="KSO_WM_DIAGRAM_VIRTUALLY_FRAME" val="{&quot;height&quot;:263.5158267716535,&quot;left&quot;:80.18622047244097,&quot;top&quot;:128.68417322834645,&quot;width&quot;:835.113779527559}"/>
</p:tagLst>
</file>

<file path=ppt/tags/tag93.xml><?xml version="1.0" encoding="utf-8"?>
<p:tagLst xmlns:p="http://schemas.openxmlformats.org/presentationml/2006/main">
  <p:tag name="KSO_WM_DIAGRAM_VIRTUALLY_FRAME" val="{&quot;height&quot;:263.5158267716535,&quot;left&quot;:80.18622047244097,&quot;top&quot;:128.68417322834645,&quot;width&quot;:835.113779527559}"/>
</p:tagLst>
</file>

<file path=ppt/tags/tag94.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95.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96.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97.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98.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ags/tag99.xml><?xml version="1.0" encoding="utf-8"?>
<p:tagLst xmlns:p="http://schemas.openxmlformats.org/presentationml/2006/main">
  <p:tag name="KSO_WM_DIAGRAM_VIRTUALLY_FRAME" val="{&quot;height&quot;:296.12952755905513,&quot;left&quot;:83.06330708661417,&quot;top&quot;:94.48346456692911,&quot;width&quot;:605.4366929133859}"/>
</p:tagLst>
</file>

<file path=ppt/theme/theme1.xml><?xml version="1.0" encoding="utf-8"?>
<a:theme xmlns:a="http://schemas.openxmlformats.org/drawingml/2006/main" name="第一PPT，www.1ppt.com">
  <a:themeElements>
    <a:clrScheme name="自定义 1">
      <a:dk1>
        <a:sysClr val="windowText" lastClr="000000"/>
      </a:dk1>
      <a:lt1>
        <a:sysClr val="window" lastClr="FFFFFF"/>
      </a:lt1>
      <a:dk2>
        <a:srgbClr val="44546A"/>
      </a:dk2>
      <a:lt2>
        <a:srgbClr val="E7E6E6"/>
      </a:lt2>
      <a:accent1>
        <a:srgbClr val="F8FAF5"/>
      </a:accent1>
      <a:accent2>
        <a:srgbClr val="9E9E9D"/>
      </a:accent2>
      <a:accent3>
        <a:srgbClr val="E9EAE7"/>
      </a:accent3>
      <a:accent4>
        <a:srgbClr val="37BE00"/>
      </a:accent4>
      <a:accent5>
        <a:srgbClr val="2663DA"/>
      </a:accent5>
      <a:accent6>
        <a:srgbClr val="70AD47"/>
      </a:accent6>
      <a:hlink>
        <a:srgbClr val="0563C1"/>
      </a:hlink>
      <a:folHlink>
        <a:srgbClr val="954F72"/>
      </a:folHlink>
    </a:clrScheme>
    <a:fontScheme name="自定义 1">
      <a:majorFont>
        <a:latin typeface="思源黑体 CN Normal"/>
        <a:ea typeface="思源黑体 CN Medium"/>
        <a:cs typeface="Arial"/>
      </a:majorFont>
      <a:minorFont>
        <a:latin typeface="思源黑体 CN Light"/>
        <a:ea typeface="思源黑体 CN Norm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0</TotalTime>
  <Words>6163</Words>
  <Application>WPS 演示</Application>
  <PresentationFormat>自定义</PresentationFormat>
  <Paragraphs>653</Paragraphs>
  <Slides>60</Slides>
  <Notes>3</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60</vt:i4>
      </vt:variant>
    </vt:vector>
  </HeadingPairs>
  <TitlesOfParts>
    <vt:vector size="79" baseType="lpstr">
      <vt:lpstr>Arial</vt:lpstr>
      <vt:lpstr>宋体</vt:lpstr>
      <vt:lpstr>Wingdings</vt:lpstr>
      <vt:lpstr>微软雅黑</vt:lpstr>
      <vt:lpstr>思源宋体 CN Heavy</vt:lpstr>
      <vt:lpstr>Wingdings</vt:lpstr>
      <vt:lpstr>Arial</vt:lpstr>
      <vt:lpstr>三极正极黑简体</vt:lpstr>
      <vt:lpstr>黑体</vt:lpstr>
      <vt:lpstr>阿里巴巴普惠体</vt:lpstr>
      <vt:lpstr>思源黑体 CN Normal</vt:lpstr>
      <vt:lpstr>思源黑体 CN Light</vt:lpstr>
      <vt:lpstr>Arial Unicode MS</vt:lpstr>
      <vt:lpstr>Calibri</vt:lpstr>
      <vt:lpstr>PingFang SC</vt:lpstr>
      <vt:lpstr>1.0625rem / 1.6 pingfang sc</vt:lpstr>
      <vt:lpstr>Segoe Print</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自由自在-郭梦泽</cp:lastModifiedBy>
  <cp:revision>24</cp:revision>
  <dcterms:created xsi:type="dcterms:W3CDTF">2024-04-17T09:25:00Z</dcterms:created>
  <dcterms:modified xsi:type="dcterms:W3CDTF">2025-04-18T13:45:01Z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057F9D57E2164DA2BBDCDD020DB8A8EF_12</vt:lpwstr>
  </property>
  <property fmtid="{D5CDD505-2E9C-101B-9397-08002B2CF9AE}" pid="3" name="KSOProductBuildVer">
    <vt:lpwstr>2052-12.1.0.20784</vt:lpwstr>
  </property>
</Properties>
</file>